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1"/>
  </p:notesMasterIdLst>
  <p:sldIdLst>
    <p:sldId id="278" r:id="rId5"/>
    <p:sldId id="279" r:id="rId6"/>
    <p:sldId id="309" r:id="rId7"/>
    <p:sldId id="280" r:id="rId8"/>
    <p:sldId id="281" r:id="rId9"/>
    <p:sldId id="282" r:id="rId10"/>
    <p:sldId id="290" r:id="rId11"/>
    <p:sldId id="287" r:id="rId12"/>
    <p:sldId id="312" r:id="rId13"/>
    <p:sldId id="305" r:id="rId14"/>
    <p:sldId id="310" r:id="rId15"/>
    <p:sldId id="311" r:id="rId16"/>
    <p:sldId id="286" r:id="rId17"/>
    <p:sldId id="306" r:id="rId18"/>
    <p:sldId id="292" r:id="rId19"/>
    <p:sldId id="307" r:id="rId20"/>
    <p:sldId id="313" r:id="rId21"/>
    <p:sldId id="319" r:id="rId22"/>
    <p:sldId id="293" r:id="rId23"/>
    <p:sldId id="316" r:id="rId24"/>
    <p:sldId id="314" r:id="rId25"/>
    <p:sldId id="320" r:id="rId26"/>
    <p:sldId id="321" r:id="rId27"/>
    <p:sldId id="298" r:id="rId28"/>
    <p:sldId id="299" r:id="rId29"/>
    <p:sldId id="322" r:id="rId30"/>
    <p:sldId id="294" r:id="rId31"/>
    <p:sldId id="296" r:id="rId32"/>
    <p:sldId id="295" r:id="rId33"/>
    <p:sldId id="297" r:id="rId34"/>
    <p:sldId id="323" r:id="rId35"/>
    <p:sldId id="300" r:id="rId36"/>
    <p:sldId id="301" r:id="rId37"/>
    <p:sldId id="302" r:id="rId38"/>
    <p:sldId id="308" r:id="rId39"/>
    <p:sldId id="29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82" autoAdjust="0"/>
    <p:restoredTop sz="94619" autoAdjust="0"/>
  </p:normalViewPr>
  <p:slideViewPr>
    <p:cSldViewPr snapToGrid="0">
      <p:cViewPr varScale="1">
        <p:scale>
          <a:sx n="71" d="100"/>
          <a:sy n="71" d="100"/>
        </p:scale>
        <p:origin x="4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3/7/2022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3/7/2022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3/7/2022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3/7/2022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3/7/2022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3/7/2022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3/7/2022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3/7/2022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2660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Go Tickets (Ticketing portal)</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fontScale="77500" lnSpcReduction="20000"/>
          </a:bodyPr>
          <a:lstStyle/>
          <a:p>
            <a:pPr algn="l"/>
            <a:r>
              <a:rPr lang="en-US" sz="2300" dirty="0"/>
              <a:t>System Proposal &amp; details</a:t>
            </a:r>
          </a:p>
          <a:p>
            <a:pPr algn="l"/>
            <a:r>
              <a:rPr lang="en-US" dirty="0"/>
              <a:t>-by Moumi Kumar, Miloni Gada, Monisha Gopal and Kalyani A</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7A3F9-B018-4314-888A-574A7425F4F1}"/>
              </a:ext>
            </a:extLst>
          </p:cNvPr>
          <p:cNvSpPr txBox="1"/>
          <p:nvPr/>
        </p:nvSpPr>
        <p:spPr>
          <a:xfrm>
            <a:off x="605118" y="497541"/>
            <a:ext cx="1104003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                                                                          </a:t>
            </a:r>
            <a:r>
              <a:rPr lang="en-US" sz="3600" b="1" u="sng" dirty="0">
                <a:solidFill>
                  <a:prstClr val="white"/>
                </a:solidFill>
                <a:latin typeface="Goudy Old Style"/>
              </a:rPr>
              <a:t>Structure Chart</a:t>
            </a:r>
            <a:endParaRPr kumimoji="0" lang="en-US" sz="3600" b="1" i="0" u="sng"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97AE50A-F5A5-47F4-A124-EA41757F274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129" y="74602"/>
            <a:ext cx="11981330" cy="6636033"/>
          </a:xfrm>
          <a:prstGeom prst="rect">
            <a:avLst/>
          </a:prstGeom>
          <a:noFill/>
          <a:ln>
            <a:noFill/>
          </a:ln>
        </p:spPr>
      </p:pic>
      <p:sp>
        <p:nvSpPr>
          <p:cNvPr id="4" name="TextBox 3">
            <a:extLst>
              <a:ext uri="{FF2B5EF4-FFF2-40B4-BE49-F238E27FC236}">
                <a16:creationId xmlns:a16="http://schemas.microsoft.com/office/drawing/2014/main" id="{32D5A844-37DB-443A-AEBC-9BC27B6A436F}"/>
              </a:ext>
            </a:extLst>
          </p:cNvPr>
          <p:cNvSpPr txBox="1"/>
          <p:nvPr/>
        </p:nvSpPr>
        <p:spPr>
          <a:xfrm>
            <a:off x="457200" y="389965"/>
            <a:ext cx="3711388" cy="461665"/>
          </a:xfrm>
          <a:prstGeom prst="rect">
            <a:avLst/>
          </a:prstGeom>
          <a:noFill/>
        </p:spPr>
        <p:txBody>
          <a:bodyPr wrap="square" rtlCol="0">
            <a:spAutoFit/>
          </a:body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Program Structure</a:t>
            </a:r>
            <a:endParaRPr lang="en-IN"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10865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lumMod val="85000"/>
                <a:lumOff val="15000"/>
              </a:schemeClr>
            </a:gs>
            <a:gs pos="84000">
              <a:schemeClr val="tx1">
                <a:lumMod val="50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7A3F9-B018-4314-888A-574A7425F4F1}"/>
              </a:ext>
            </a:extLst>
          </p:cNvPr>
          <p:cNvSpPr txBox="1"/>
          <p:nvPr/>
        </p:nvSpPr>
        <p:spPr>
          <a:xfrm>
            <a:off x="605118" y="497541"/>
            <a:ext cx="11040035" cy="6647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                                                                                     </a:t>
            </a:r>
            <a:r>
              <a:rPr kumimoji="0" lang="en-US" sz="3600" b="1" i="0" u="sng" strike="noStrike" kern="1200" cap="none" spc="0" normalizeH="0" baseline="0" noProof="0" dirty="0">
                <a:ln>
                  <a:noFill/>
                </a:ln>
                <a:solidFill>
                  <a:prstClr val="white"/>
                </a:solidFill>
                <a:effectLst/>
                <a:uLnTx/>
                <a:uFillTx/>
                <a:latin typeface="Goudy Old Style"/>
                <a:ea typeface="+mn-ea"/>
                <a:cs typeface="+mn-cs"/>
              </a:rPr>
              <a:t>Use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u="sng" dirty="0">
                <a:solidFill>
                  <a:prstClr val="white"/>
                </a:solidFill>
                <a:latin typeface="Goudy Old Style"/>
              </a:rPr>
              <a:t>UC4</a:t>
            </a:r>
            <a:endParaRPr kumimoji="0" lang="en-US" sz="3600" b="1" i="0" u="sng"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Payment and Order Confirmation(system)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 System will : </a:t>
            </a:r>
          </a:p>
          <a:p>
            <a:pPr marL="285750" marR="0" lvl="0" indent="-285750" algn="l" defTabSz="914400" rtl="0" eaLnBrk="1" fontAlgn="base" latinLnBrk="0" hangingPunct="1">
              <a:lnSpc>
                <a:spcPct val="100000"/>
              </a:lnSpc>
              <a:spcBef>
                <a:spcPts val="12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Calculate the cart amount for the user selection.</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Calculate tax based on the city (where the event is based) referring to the tax data store.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Calculate the total order amount based on the tax, promotions (discounts) and cart value.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Request the user to provide their credit card details in the payment gateway.</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Route these details to the Credit Card Clearing House for verification</a:t>
            </a:r>
          </a:p>
          <a:p>
            <a:pPr marL="285750" marR="0" lvl="0" indent="-285750" algn="l" defTabSz="914400" rtl="0" eaLnBrk="1" fontAlgn="base"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Upon verification and payment confirmation, the system generates an order receipt for the customer</a:t>
            </a:r>
            <a:r>
              <a:rPr kumimoji="0" lang="en-US" sz="1800" b="0" i="0" u="none" strike="noStrike" kern="1200" cap="none" spc="0" normalizeH="0" baseline="0" noProof="0" dirty="0">
                <a:ln>
                  <a:noFill/>
                </a:ln>
                <a:solidFill>
                  <a:prstClr val="white"/>
                </a:solidFill>
                <a:effectLst/>
                <a:uLnTx/>
                <a:uFillTx/>
                <a:latin typeface="Roboto" panose="02000000000000000000" pitchFamily="2"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p:txBody>
      </p:sp>
    </p:spTree>
    <p:extLst>
      <p:ext uri="{BB962C8B-B14F-4D97-AF65-F5344CB8AC3E}">
        <p14:creationId xmlns:p14="http://schemas.microsoft.com/office/powerpoint/2010/main" val="372791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E4A153-BAB3-4BB0-8E05-389E9CFBDE13}"/>
              </a:ext>
            </a:extLst>
          </p:cNvPr>
          <p:cNvPicPr>
            <a:picLocks noChangeAspect="1"/>
          </p:cNvPicPr>
          <p:nvPr/>
        </p:nvPicPr>
        <p:blipFill>
          <a:blip r:embed="rId2"/>
          <a:stretch>
            <a:fillRect/>
          </a:stretch>
        </p:blipFill>
        <p:spPr>
          <a:xfrm>
            <a:off x="0" y="128428"/>
            <a:ext cx="12192000" cy="6777550"/>
          </a:xfrm>
          <a:prstGeom prst="rect">
            <a:avLst/>
          </a:prstGeom>
        </p:spPr>
      </p:pic>
      <p:sp>
        <p:nvSpPr>
          <p:cNvPr id="7" name="TextBox 6">
            <a:extLst>
              <a:ext uri="{FF2B5EF4-FFF2-40B4-BE49-F238E27FC236}">
                <a16:creationId xmlns:a16="http://schemas.microsoft.com/office/drawing/2014/main" id="{544B0A1D-87D5-4D7D-9894-54B63EB19594}"/>
              </a:ext>
            </a:extLst>
          </p:cNvPr>
          <p:cNvSpPr txBox="1"/>
          <p:nvPr/>
        </p:nvSpPr>
        <p:spPr>
          <a:xfrm>
            <a:off x="121024" y="128428"/>
            <a:ext cx="3711388" cy="461665"/>
          </a:xfrm>
          <a:prstGeom prst="rect">
            <a:avLst/>
          </a:prstGeom>
          <a:noFill/>
        </p:spPr>
        <p:txBody>
          <a:bodyPr wrap="square" rtlCol="0">
            <a:spAutoFit/>
          </a:body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Program Structure</a:t>
            </a:r>
            <a:endParaRPr lang="en-IN"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123363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lumMod val="85000"/>
                <a:lumOff val="15000"/>
              </a:schemeClr>
            </a:gs>
            <a:gs pos="84000">
              <a:schemeClr val="tx1">
                <a:lumMod val="50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7A3F9-B018-4314-888A-574A7425F4F1}"/>
              </a:ext>
            </a:extLst>
          </p:cNvPr>
          <p:cNvSpPr txBox="1"/>
          <p:nvPr/>
        </p:nvSpPr>
        <p:spPr>
          <a:xfrm>
            <a:off x="605118" y="497541"/>
            <a:ext cx="11040035" cy="5724644"/>
          </a:xfrm>
          <a:prstGeom prst="rect">
            <a:avLst/>
          </a:prstGeom>
          <a:noFill/>
        </p:spPr>
        <p:txBody>
          <a:bodyPr wrap="square" rtlCol="0">
            <a:spAutoFit/>
          </a:bodyPr>
          <a:lstStyle/>
          <a:p>
            <a:r>
              <a:rPr lang="en-US" dirty="0"/>
              <a:t>                                                                                     </a:t>
            </a:r>
            <a:r>
              <a:rPr lang="en-US" sz="3600" b="1" u="sng" dirty="0"/>
              <a:t>Use Cases</a:t>
            </a:r>
          </a:p>
          <a:p>
            <a:r>
              <a:rPr lang="en-US" sz="3600" b="1" u="sng" dirty="0"/>
              <a:t>UC7</a:t>
            </a:r>
          </a:p>
          <a:p>
            <a:r>
              <a:rPr lang="en-US" sz="2400" dirty="0">
                <a:latin typeface="Open Sans" panose="020B0606030504020204" pitchFamily="34" charset="0"/>
                <a:ea typeface="Open Sans" panose="020B0606030504020204" pitchFamily="34" charset="0"/>
                <a:cs typeface="Open Sans" panose="020B0606030504020204" pitchFamily="34" charset="0"/>
              </a:rPr>
              <a:t>Event posting (user)</a:t>
            </a:r>
          </a:p>
          <a:p>
            <a:r>
              <a:rPr lang="en-US" sz="2400" dirty="0">
                <a:latin typeface="Open Sans" panose="020B0606030504020204" pitchFamily="34" charset="0"/>
                <a:ea typeface="Open Sans" panose="020B0606030504020204" pitchFamily="34" charset="0"/>
                <a:cs typeface="Open Sans" panose="020B0606030504020204" pitchFamily="34" charset="0"/>
              </a:rPr>
              <a:t>The System will :</a:t>
            </a: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 The system will allow the event partner to login and access their account.</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 The system will ask the event partner to fill up a form with their event information like event name, event region, event city, event type, expected audience, event date and event short description.</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 Once approved/disapproved, the system will notify the respective event partners about the status of the event registration request</a:t>
            </a:r>
            <a:endParaRPr lang="en-IN" dirty="0"/>
          </a:p>
          <a:p>
            <a:endParaRPr lang="en-IN" dirty="0"/>
          </a:p>
          <a:p>
            <a:endParaRPr lang="en-IN" dirty="0"/>
          </a:p>
          <a:p>
            <a:pPr marL="342900" indent="-342900">
              <a:buAutoNum type="arabicParenR"/>
            </a:pPr>
            <a:endParaRPr lang="en-US" dirty="0"/>
          </a:p>
        </p:txBody>
      </p:sp>
    </p:spTree>
    <p:extLst>
      <p:ext uri="{BB962C8B-B14F-4D97-AF65-F5344CB8AC3E}">
        <p14:creationId xmlns:p14="http://schemas.microsoft.com/office/powerpoint/2010/main" val="166738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7A3F9-B018-4314-888A-574A7425F4F1}"/>
              </a:ext>
            </a:extLst>
          </p:cNvPr>
          <p:cNvSpPr txBox="1"/>
          <p:nvPr/>
        </p:nvSpPr>
        <p:spPr>
          <a:xfrm>
            <a:off x="605118" y="497541"/>
            <a:ext cx="110400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                                                                          </a:t>
            </a: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4" name="Picture 3">
            <a:extLst>
              <a:ext uri="{FF2B5EF4-FFF2-40B4-BE49-F238E27FC236}">
                <a16:creationId xmlns:a16="http://schemas.microsoft.com/office/drawing/2014/main" id="{8D34B97E-DF1E-4F73-B786-3A03B8564CBC}"/>
              </a:ext>
            </a:extLst>
          </p:cNvPr>
          <p:cNvPicPr>
            <a:picLocks noChangeAspect="1"/>
          </p:cNvPicPr>
          <p:nvPr/>
        </p:nvPicPr>
        <p:blipFill>
          <a:blip r:embed="rId2"/>
          <a:stretch>
            <a:fillRect/>
          </a:stretch>
        </p:blipFill>
        <p:spPr>
          <a:xfrm>
            <a:off x="753775" y="194982"/>
            <a:ext cx="10833107" cy="6468035"/>
          </a:xfrm>
          <a:prstGeom prst="rect">
            <a:avLst/>
          </a:prstGeom>
        </p:spPr>
      </p:pic>
      <p:sp>
        <p:nvSpPr>
          <p:cNvPr id="5" name="TextBox 4">
            <a:extLst>
              <a:ext uri="{FF2B5EF4-FFF2-40B4-BE49-F238E27FC236}">
                <a16:creationId xmlns:a16="http://schemas.microsoft.com/office/drawing/2014/main" id="{E4602B83-CBEA-41C2-8381-202F5516B29B}"/>
              </a:ext>
            </a:extLst>
          </p:cNvPr>
          <p:cNvSpPr txBox="1"/>
          <p:nvPr/>
        </p:nvSpPr>
        <p:spPr>
          <a:xfrm>
            <a:off x="762740" y="359041"/>
            <a:ext cx="3711388" cy="461665"/>
          </a:xfrm>
          <a:prstGeom prst="rect">
            <a:avLst/>
          </a:prstGeom>
          <a:noFill/>
        </p:spPr>
        <p:txBody>
          <a:bodyPr wrap="square" rtlCol="0">
            <a:spAutoFit/>
          </a:body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Program Structure</a:t>
            </a:r>
            <a:endParaRPr lang="en-IN"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63075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lumMod val="85000"/>
                <a:lumOff val="15000"/>
              </a:schemeClr>
            </a:gs>
            <a:gs pos="84000">
              <a:schemeClr val="tx1">
                <a:lumMod val="50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7A3F9-B018-4314-888A-574A7425F4F1}"/>
              </a:ext>
            </a:extLst>
          </p:cNvPr>
          <p:cNvSpPr txBox="1"/>
          <p:nvPr/>
        </p:nvSpPr>
        <p:spPr>
          <a:xfrm>
            <a:off x="575982" y="327779"/>
            <a:ext cx="11040035" cy="60631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                                                                                     </a:t>
            </a:r>
            <a:r>
              <a:rPr kumimoji="0" lang="en-US" sz="3600" b="1" i="0" u="sng" strike="noStrike" kern="1200" cap="none" spc="0" normalizeH="0" baseline="0" noProof="0" dirty="0">
                <a:ln>
                  <a:noFill/>
                </a:ln>
                <a:solidFill>
                  <a:prstClr val="white"/>
                </a:solidFill>
                <a:effectLst/>
                <a:uLnTx/>
                <a:uFillTx/>
                <a:latin typeface="Goudy Old Style"/>
                <a:ea typeface="+mn-ea"/>
                <a:cs typeface="+mn-cs"/>
              </a:rPr>
              <a:t>Use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u="sng" dirty="0">
                <a:solidFill>
                  <a:prstClr val="white"/>
                </a:solidFill>
                <a:latin typeface="Goudy Old Style"/>
              </a:rPr>
              <a:t>UC8</a:t>
            </a:r>
            <a:endParaRPr kumimoji="0" lang="en-US" sz="3600" b="1" i="0" u="sng"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solidFill>
                  <a:prstClr val="white"/>
                </a:solidFill>
                <a:latin typeface="Open Sans" panose="020B0606030504020204" pitchFamily="34" charset="0"/>
                <a:ea typeface="Open Sans" panose="020B0606030504020204" pitchFamily="34" charset="0"/>
                <a:cs typeface="Open Sans" panose="020B0606030504020204" pitchFamily="34" charset="0"/>
              </a:rPr>
              <a:t>Admin Approval </a:t>
            </a:r>
            <a:endPar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 System will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indent="-342900" rtl="0" fontAlgn="base">
              <a:spcBef>
                <a:spcPts val="1200"/>
              </a:spcBef>
              <a:spcAft>
                <a:spcPts val="1200"/>
              </a:spcAft>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A</a:t>
            </a:r>
            <a:r>
              <a:rPr lang="en-US" sz="2400" i="0" u="none" strike="noStrike" dirty="0">
                <a:effectLst/>
                <a:latin typeface="Open Sans" panose="020B0606030504020204" pitchFamily="34" charset="0"/>
                <a:ea typeface="Open Sans" panose="020B0606030504020204" pitchFamily="34" charset="0"/>
                <a:cs typeface="Open Sans" panose="020B0606030504020204" pitchFamily="34" charset="0"/>
              </a:rPr>
              <a:t>llow the admin to login and access their account.</a:t>
            </a:r>
          </a:p>
          <a:p>
            <a:pPr marL="342900" indent="-342900" rtl="0" fontAlgn="base">
              <a:spcBef>
                <a:spcPts val="1200"/>
              </a:spcBef>
              <a:spcAft>
                <a:spcPts val="1200"/>
              </a:spcAft>
              <a:buFont typeface="Arial" panose="020B0604020202020204" pitchFamily="34" charset="0"/>
              <a:buChar char="•"/>
            </a:pPr>
            <a:r>
              <a:rPr lang="en-US" sz="2400" i="0" u="none" strike="noStrike" dirty="0">
                <a:latin typeface="Open Sans" panose="020B0606030504020204" pitchFamily="34" charset="0"/>
                <a:ea typeface="Open Sans" panose="020B0606030504020204" pitchFamily="34" charset="0"/>
                <a:cs typeface="Open Sans" panose="020B0606030504020204" pitchFamily="34" charset="0"/>
              </a:rPr>
              <a:t>S</a:t>
            </a:r>
            <a:r>
              <a:rPr lang="en-US" sz="2400" i="0" u="none" strike="noStrike" dirty="0">
                <a:effectLst/>
                <a:latin typeface="Open Sans" panose="020B0606030504020204" pitchFamily="34" charset="0"/>
                <a:ea typeface="Open Sans" panose="020B0606030504020204" pitchFamily="34" charset="0"/>
                <a:cs typeface="Open Sans" panose="020B0606030504020204" pitchFamily="34" charset="0"/>
              </a:rPr>
              <a:t>how all the pending requests waiting for approval.</a:t>
            </a:r>
          </a:p>
          <a:p>
            <a:pPr marL="342900" indent="-342900" rtl="0" fontAlgn="base">
              <a:spcBef>
                <a:spcPts val="1200"/>
              </a:spcBef>
              <a:spcAft>
                <a:spcPts val="1200"/>
              </a:spcAft>
              <a:buFont typeface="Arial" panose="020B0604020202020204" pitchFamily="34" charset="0"/>
              <a:buChar char="•"/>
            </a:pPr>
            <a:r>
              <a:rPr lang="en-US" sz="2400" i="0" u="none" strike="noStrike" dirty="0">
                <a:effectLst/>
                <a:latin typeface="Open Sans" panose="020B0606030504020204" pitchFamily="34" charset="0"/>
                <a:ea typeface="Open Sans" panose="020B0606030504020204" pitchFamily="34" charset="0"/>
                <a:cs typeface="Open Sans" panose="020B0606030504020204" pitchFamily="34" charset="0"/>
              </a:rPr>
              <a:t> </a:t>
            </a:r>
            <a:r>
              <a:rPr lang="en-US" sz="2400" dirty="0">
                <a:latin typeface="Open Sans" panose="020B0606030504020204" pitchFamily="34" charset="0"/>
                <a:ea typeface="Open Sans" panose="020B0606030504020204" pitchFamily="34" charset="0"/>
                <a:cs typeface="Open Sans" panose="020B0606030504020204" pitchFamily="34" charset="0"/>
              </a:rPr>
              <a:t>U</a:t>
            </a:r>
            <a:r>
              <a:rPr lang="en-US" sz="2400" i="0" u="none" strike="noStrike" dirty="0">
                <a:effectLst/>
                <a:latin typeface="Open Sans" panose="020B0606030504020204" pitchFamily="34" charset="0"/>
                <a:ea typeface="Open Sans" panose="020B0606030504020204" pitchFamily="34" charset="0"/>
                <a:cs typeface="Open Sans" panose="020B0606030504020204" pitchFamily="34" charset="0"/>
              </a:rPr>
              <a:t>pdate the events data store and add the event details to it.</a:t>
            </a:r>
          </a:p>
          <a:p>
            <a:pPr marL="342900" indent="-342900" rtl="0" fontAlgn="base">
              <a:spcBef>
                <a:spcPts val="1200"/>
              </a:spcBef>
              <a:spcAft>
                <a:spcPts val="0"/>
              </a:spcAft>
              <a:buFont typeface="Arial" panose="020B0604020202020204" pitchFamily="34" charset="0"/>
              <a:buChar char="•"/>
            </a:pPr>
            <a:r>
              <a:rPr lang="en-US" sz="2400" i="0" u="none" strike="noStrike" dirty="0">
                <a:latin typeface="Open Sans" panose="020B0606030504020204" pitchFamily="34" charset="0"/>
                <a:ea typeface="Open Sans" panose="020B0606030504020204" pitchFamily="34" charset="0"/>
                <a:cs typeface="Open Sans" panose="020B0606030504020204" pitchFamily="34" charset="0"/>
              </a:rPr>
              <a:t>S</a:t>
            </a:r>
            <a:r>
              <a:rPr lang="en-US" sz="2400" i="0" u="none" strike="noStrike" dirty="0">
                <a:effectLst/>
                <a:latin typeface="Open Sans" panose="020B0606030504020204" pitchFamily="34" charset="0"/>
                <a:ea typeface="Open Sans" panose="020B0606030504020204" pitchFamily="34" charset="0"/>
                <a:cs typeface="Open Sans" panose="020B0606030504020204" pitchFamily="34" charset="0"/>
              </a:rPr>
              <a:t>end a notification to the event partner regarding event registration status</a:t>
            </a:r>
            <a:r>
              <a:rPr lang="en-US" sz="1800" i="0" u="none" strike="noStrike" dirty="0">
                <a:solidFill>
                  <a:srgbClr val="000000"/>
                </a:solidFill>
                <a:effectLst/>
                <a:latin typeface="Roboto" panose="02000000000000000000"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p:txBody>
      </p:sp>
    </p:spTree>
    <p:extLst>
      <p:ext uri="{BB962C8B-B14F-4D97-AF65-F5344CB8AC3E}">
        <p14:creationId xmlns:p14="http://schemas.microsoft.com/office/powerpoint/2010/main" val="1233377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6024D4-705C-40C0-B2E9-497802103968}"/>
              </a:ext>
            </a:extLst>
          </p:cNvPr>
          <p:cNvPicPr>
            <a:picLocks noChangeAspect="1"/>
          </p:cNvPicPr>
          <p:nvPr/>
        </p:nvPicPr>
        <p:blipFill>
          <a:blip r:embed="rId2"/>
          <a:stretch>
            <a:fillRect/>
          </a:stretch>
        </p:blipFill>
        <p:spPr>
          <a:xfrm>
            <a:off x="121024" y="70396"/>
            <a:ext cx="11967882" cy="6727288"/>
          </a:xfrm>
          <a:prstGeom prst="rect">
            <a:avLst/>
          </a:prstGeom>
        </p:spPr>
      </p:pic>
      <p:sp>
        <p:nvSpPr>
          <p:cNvPr id="7" name="TextBox 6">
            <a:extLst>
              <a:ext uri="{FF2B5EF4-FFF2-40B4-BE49-F238E27FC236}">
                <a16:creationId xmlns:a16="http://schemas.microsoft.com/office/drawing/2014/main" id="{4B9D9D90-FDDD-467B-8373-9FCB0460CAF5}"/>
              </a:ext>
            </a:extLst>
          </p:cNvPr>
          <p:cNvSpPr txBox="1"/>
          <p:nvPr/>
        </p:nvSpPr>
        <p:spPr>
          <a:xfrm>
            <a:off x="457200" y="389965"/>
            <a:ext cx="3711388" cy="461665"/>
          </a:xfrm>
          <a:prstGeom prst="rect">
            <a:avLst/>
          </a:prstGeom>
          <a:noFill/>
        </p:spPr>
        <p:txBody>
          <a:bodyPr wrap="square" rtlCol="0">
            <a:spAutoFit/>
          </a:bodyPr>
          <a:lstStyle/>
          <a:p>
            <a:r>
              <a:rPr lang="en-US" sz="2400" dirty="0">
                <a:solidFill>
                  <a:schemeClr val="bg1"/>
                </a:solidFill>
                <a:latin typeface="Open Sans" panose="020B0606030504020204" pitchFamily="34" charset="0"/>
                <a:ea typeface="Open Sans" panose="020B0606030504020204" pitchFamily="34" charset="0"/>
                <a:cs typeface="Open Sans" panose="020B0606030504020204" pitchFamily="34" charset="0"/>
              </a:rPr>
              <a:t>Program Structure</a:t>
            </a:r>
            <a:endParaRPr lang="en-IN" sz="2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35517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1DCDA8-F409-46F2-A429-E018E38F1C1D}"/>
              </a:ext>
            </a:extLst>
          </p:cNvPr>
          <p:cNvSpPr txBox="1"/>
          <p:nvPr/>
        </p:nvSpPr>
        <p:spPr>
          <a:xfrm>
            <a:off x="968188" y="2501153"/>
            <a:ext cx="10972800" cy="1446550"/>
          </a:xfrm>
          <a:prstGeom prst="rect">
            <a:avLst/>
          </a:prstGeom>
          <a:noFill/>
        </p:spPr>
        <p:txBody>
          <a:bodyPr wrap="square" rtlCol="0">
            <a:spAutoFit/>
          </a:bodyPr>
          <a:lstStyle/>
          <a:p>
            <a:r>
              <a:rPr lang="en-US" sz="8800" dirty="0">
                <a:latin typeface="Open Sans" panose="020B0606030504020204" pitchFamily="34" charset="0"/>
                <a:ea typeface="Open Sans" panose="020B0606030504020204" pitchFamily="34" charset="0"/>
                <a:cs typeface="Open Sans" panose="020B0606030504020204" pitchFamily="34" charset="0"/>
              </a:rPr>
              <a:t>UI Design Templates</a:t>
            </a:r>
            <a:endParaRPr lang="en-IN" sz="88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1001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B9E165-7439-4AA2-889C-F5646D179413}"/>
              </a:ext>
            </a:extLst>
          </p:cNvPr>
          <p:cNvPicPr>
            <a:picLocks noChangeAspect="1"/>
          </p:cNvPicPr>
          <p:nvPr/>
        </p:nvPicPr>
        <p:blipFill>
          <a:blip r:embed="rId2"/>
          <a:stretch>
            <a:fillRect/>
          </a:stretch>
        </p:blipFill>
        <p:spPr>
          <a:xfrm>
            <a:off x="2030481" y="1267166"/>
            <a:ext cx="8982661" cy="5590834"/>
          </a:xfrm>
          <a:prstGeom prst="rect">
            <a:avLst/>
          </a:prstGeom>
        </p:spPr>
      </p:pic>
      <p:sp>
        <p:nvSpPr>
          <p:cNvPr id="4" name="TextBox 3">
            <a:extLst>
              <a:ext uri="{FF2B5EF4-FFF2-40B4-BE49-F238E27FC236}">
                <a16:creationId xmlns:a16="http://schemas.microsoft.com/office/drawing/2014/main" id="{B6D01F39-D7FE-4EDD-B9C4-37A44DC1E4EC}"/>
              </a:ext>
            </a:extLst>
          </p:cNvPr>
          <p:cNvSpPr txBox="1"/>
          <p:nvPr/>
        </p:nvSpPr>
        <p:spPr>
          <a:xfrm>
            <a:off x="5163671" y="403411"/>
            <a:ext cx="7476564" cy="707886"/>
          </a:xfrm>
          <a:prstGeom prst="rect">
            <a:avLst/>
          </a:prstGeom>
          <a:noFill/>
        </p:spPr>
        <p:txBody>
          <a:bodyPr wrap="square" rtlCol="0">
            <a:spAutoFit/>
          </a:bodyPr>
          <a:lstStyle/>
          <a:p>
            <a:r>
              <a:rPr lang="en-US" sz="4000" dirty="0">
                <a:latin typeface="+mj-lt"/>
              </a:rPr>
              <a:t>Home Page</a:t>
            </a:r>
            <a:endParaRPr lang="en-IN" sz="4000" dirty="0">
              <a:latin typeface="+mj-lt"/>
            </a:endParaRPr>
          </a:p>
        </p:txBody>
      </p:sp>
    </p:spTree>
    <p:extLst>
      <p:ext uri="{BB962C8B-B14F-4D97-AF65-F5344CB8AC3E}">
        <p14:creationId xmlns:p14="http://schemas.microsoft.com/office/powerpoint/2010/main" val="1635006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C3C4-C3B3-4874-876C-3A6BCB6C06B9}"/>
              </a:ext>
            </a:extLst>
          </p:cNvPr>
          <p:cNvSpPr>
            <a:spLocks noGrp="1"/>
          </p:cNvSpPr>
          <p:nvPr>
            <p:ph type="title"/>
          </p:nvPr>
        </p:nvSpPr>
        <p:spPr/>
        <p:txBody>
          <a:bodyPr/>
          <a:lstStyle/>
          <a:p>
            <a:r>
              <a:rPr lang="en-US" dirty="0"/>
              <a:t>Sign In Page </a:t>
            </a:r>
            <a:endParaRPr lang="en-IN" dirty="0"/>
          </a:p>
        </p:txBody>
      </p:sp>
      <p:pic>
        <p:nvPicPr>
          <p:cNvPr id="3" name="Picture 2">
            <a:extLst>
              <a:ext uri="{FF2B5EF4-FFF2-40B4-BE49-F238E27FC236}">
                <a16:creationId xmlns:a16="http://schemas.microsoft.com/office/drawing/2014/main" id="{FE40819E-BEAC-4BA3-A3B4-3C8F2B9A11AE}"/>
              </a:ext>
            </a:extLst>
          </p:cNvPr>
          <p:cNvPicPr>
            <a:picLocks noChangeAspect="1"/>
          </p:cNvPicPr>
          <p:nvPr/>
        </p:nvPicPr>
        <p:blipFill>
          <a:blip r:embed="rId2"/>
          <a:stretch>
            <a:fillRect/>
          </a:stretch>
        </p:blipFill>
        <p:spPr>
          <a:xfrm>
            <a:off x="2171700" y="1866900"/>
            <a:ext cx="7962900" cy="4102100"/>
          </a:xfrm>
          <a:prstGeom prst="rect">
            <a:avLst/>
          </a:prstGeom>
        </p:spPr>
      </p:pic>
    </p:spTree>
    <p:extLst>
      <p:ext uri="{BB962C8B-B14F-4D97-AF65-F5344CB8AC3E}">
        <p14:creationId xmlns:p14="http://schemas.microsoft.com/office/powerpoint/2010/main" val="3258027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a:t>Index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07777"/>
            <a:ext cx="4538124" cy="4083424"/>
          </a:xfrm>
        </p:spPr>
        <p:txBody>
          <a:bodyPr anchor="t">
            <a:normAutofit/>
          </a:bodyPr>
          <a:lstStyle/>
          <a:p>
            <a:pPr marL="36900" lvl="0" indent="0">
              <a:buNone/>
            </a:pPr>
            <a:r>
              <a:rPr lang="en-US" sz="2400" dirty="0"/>
              <a:t>Business proposal and requirement</a:t>
            </a:r>
          </a:p>
          <a:p>
            <a:pPr marL="36900" lvl="0" indent="0">
              <a:buNone/>
            </a:pPr>
            <a:r>
              <a:rPr lang="en-US" sz="2400" dirty="0"/>
              <a:t>System Request</a:t>
            </a:r>
          </a:p>
          <a:p>
            <a:pPr marL="36900" lvl="0" indent="0">
              <a:buNone/>
            </a:pPr>
            <a:r>
              <a:rPr lang="en-US" sz="2400" dirty="0"/>
              <a:t>Context diagram</a:t>
            </a:r>
          </a:p>
          <a:p>
            <a:pPr marL="36900" lvl="0" indent="0">
              <a:buNone/>
            </a:pPr>
            <a:r>
              <a:rPr lang="en-US" sz="2400" dirty="0"/>
              <a:t>Use Cases</a:t>
            </a:r>
          </a:p>
          <a:p>
            <a:pPr marL="36900" lvl="0" indent="0">
              <a:buNone/>
            </a:pPr>
            <a:r>
              <a:rPr lang="en-US" sz="2400" dirty="0"/>
              <a:t>User Interface</a:t>
            </a:r>
          </a:p>
          <a:p>
            <a:pPr marL="36900" lvl="0" indent="0">
              <a:buNone/>
            </a:pPr>
            <a:r>
              <a:rPr lang="en-US" sz="2400" dirty="0"/>
              <a:t>Conclusion</a:t>
            </a:r>
          </a:p>
          <a:p>
            <a:endParaRPr lang="en-US" sz="2400" dirty="0"/>
          </a:p>
        </p:txBody>
      </p:sp>
    </p:spTree>
    <p:extLst>
      <p:ext uri="{BB962C8B-B14F-4D97-AF65-F5344CB8AC3E}">
        <p14:creationId xmlns:p14="http://schemas.microsoft.com/office/powerpoint/2010/main" val="3220235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C2C74-827E-4F04-A48B-91FF617DE165}"/>
              </a:ext>
            </a:extLst>
          </p:cNvPr>
          <p:cNvSpPr>
            <a:spLocks noGrp="1"/>
          </p:cNvSpPr>
          <p:nvPr>
            <p:ph type="title"/>
          </p:nvPr>
        </p:nvSpPr>
        <p:spPr/>
        <p:txBody>
          <a:bodyPr/>
          <a:lstStyle/>
          <a:p>
            <a:r>
              <a:rPr lang="en-US" dirty="0"/>
              <a:t>Movie Booking Page</a:t>
            </a:r>
            <a:endParaRPr lang="en-IN" dirty="0"/>
          </a:p>
        </p:txBody>
      </p:sp>
      <p:pic>
        <p:nvPicPr>
          <p:cNvPr id="3" name="Picture 2">
            <a:extLst>
              <a:ext uri="{FF2B5EF4-FFF2-40B4-BE49-F238E27FC236}">
                <a16:creationId xmlns:a16="http://schemas.microsoft.com/office/drawing/2014/main" id="{A305D348-31B4-4AB7-923E-ADF0F822E389}"/>
              </a:ext>
            </a:extLst>
          </p:cNvPr>
          <p:cNvPicPr>
            <a:picLocks noChangeAspect="1"/>
          </p:cNvPicPr>
          <p:nvPr/>
        </p:nvPicPr>
        <p:blipFill>
          <a:blip r:embed="rId2"/>
          <a:stretch>
            <a:fillRect/>
          </a:stretch>
        </p:blipFill>
        <p:spPr>
          <a:xfrm>
            <a:off x="1775013" y="1726247"/>
            <a:ext cx="8700246" cy="4522153"/>
          </a:xfrm>
          <a:prstGeom prst="rect">
            <a:avLst/>
          </a:prstGeom>
        </p:spPr>
      </p:pic>
    </p:spTree>
    <p:extLst>
      <p:ext uri="{BB962C8B-B14F-4D97-AF65-F5344CB8AC3E}">
        <p14:creationId xmlns:p14="http://schemas.microsoft.com/office/powerpoint/2010/main" val="3657776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20D4FF-FE35-4FE8-B5DE-E3F4F9372CB4}"/>
              </a:ext>
            </a:extLst>
          </p:cNvPr>
          <p:cNvPicPr>
            <a:picLocks noChangeAspect="1"/>
          </p:cNvPicPr>
          <p:nvPr/>
        </p:nvPicPr>
        <p:blipFill>
          <a:blip r:embed="rId2"/>
          <a:stretch>
            <a:fillRect/>
          </a:stretch>
        </p:blipFill>
        <p:spPr>
          <a:xfrm>
            <a:off x="2809557" y="1332342"/>
            <a:ext cx="6572885" cy="5134610"/>
          </a:xfrm>
          <a:prstGeom prst="rect">
            <a:avLst/>
          </a:prstGeom>
        </p:spPr>
      </p:pic>
      <p:sp>
        <p:nvSpPr>
          <p:cNvPr id="4" name="Title 1">
            <a:extLst>
              <a:ext uri="{FF2B5EF4-FFF2-40B4-BE49-F238E27FC236}">
                <a16:creationId xmlns:a16="http://schemas.microsoft.com/office/drawing/2014/main" id="{7B71BCAF-45A1-4A25-BD21-303CA60167C4}"/>
              </a:ext>
            </a:extLst>
          </p:cNvPr>
          <p:cNvSpPr txBox="1">
            <a:spLocks/>
          </p:cNvSpPr>
          <p:nvPr/>
        </p:nvSpPr>
        <p:spPr>
          <a:xfrm>
            <a:off x="913795" y="609600"/>
            <a:ext cx="10353762" cy="125730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Seat Selection Page</a:t>
            </a:r>
            <a:endParaRPr lang="en-IN" dirty="0"/>
          </a:p>
        </p:txBody>
      </p:sp>
    </p:spTree>
    <p:extLst>
      <p:ext uri="{BB962C8B-B14F-4D97-AF65-F5344CB8AC3E}">
        <p14:creationId xmlns:p14="http://schemas.microsoft.com/office/powerpoint/2010/main" val="1867499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E95B1B-0A00-4639-A99B-D7D6248445D2}"/>
              </a:ext>
            </a:extLst>
          </p:cNvPr>
          <p:cNvPicPr>
            <a:picLocks noChangeAspect="1"/>
          </p:cNvPicPr>
          <p:nvPr/>
        </p:nvPicPr>
        <p:blipFill>
          <a:blip r:embed="rId2"/>
          <a:stretch>
            <a:fillRect/>
          </a:stretch>
        </p:blipFill>
        <p:spPr>
          <a:xfrm>
            <a:off x="3008462" y="1583110"/>
            <a:ext cx="6363335" cy="4391025"/>
          </a:xfrm>
          <a:prstGeom prst="rect">
            <a:avLst/>
          </a:prstGeom>
        </p:spPr>
      </p:pic>
      <p:sp>
        <p:nvSpPr>
          <p:cNvPr id="3" name="Title 1">
            <a:extLst>
              <a:ext uri="{FF2B5EF4-FFF2-40B4-BE49-F238E27FC236}">
                <a16:creationId xmlns:a16="http://schemas.microsoft.com/office/drawing/2014/main" id="{8681B152-1AFF-44CE-A131-7FC775553206}"/>
              </a:ext>
            </a:extLst>
          </p:cNvPr>
          <p:cNvSpPr txBox="1">
            <a:spLocks/>
          </p:cNvSpPr>
          <p:nvPr/>
        </p:nvSpPr>
        <p:spPr>
          <a:xfrm>
            <a:off x="913795" y="609600"/>
            <a:ext cx="10353762" cy="125730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Ticket quantity selection </a:t>
            </a:r>
            <a:endParaRPr lang="en-IN" dirty="0"/>
          </a:p>
        </p:txBody>
      </p:sp>
    </p:spTree>
    <p:extLst>
      <p:ext uri="{BB962C8B-B14F-4D97-AF65-F5344CB8AC3E}">
        <p14:creationId xmlns:p14="http://schemas.microsoft.com/office/powerpoint/2010/main" val="1968222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063EE7-8F06-4E8C-9798-29A1A3699035}"/>
              </a:ext>
            </a:extLst>
          </p:cNvPr>
          <p:cNvPicPr>
            <a:picLocks noChangeAspect="1"/>
          </p:cNvPicPr>
          <p:nvPr/>
        </p:nvPicPr>
        <p:blipFill>
          <a:blip r:embed="rId2"/>
          <a:stretch>
            <a:fillRect/>
          </a:stretch>
        </p:blipFill>
        <p:spPr>
          <a:xfrm>
            <a:off x="2245659" y="953440"/>
            <a:ext cx="8162364" cy="5528043"/>
          </a:xfrm>
          <a:prstGeom prst="rect">
            <a:avLst/>
          </a:prstGeom>
        </p:spPr>
      </p:pic>
      <p:sp>
        <p:nvSpPr>
          <p:cNvPr id="3" name="Title 1">
            <a:extLst>
              <a:ext uri="{FF2B5EF4-FFF2-40B4-BE49-F238E27FC236}">
                <a16:creationId xmlns:a16="http://schemas.microsoft.com/office/drawing/2014/main" id="{323F4524-6627-4DDA-A18C-8DE32E7C4F60}"/>
              </a:ext>
            </a:extLst>
          </p:cNvPr>
          <p:cNvSpPr txBox="1">
            <a:spLocks/>
          </p:cNvSpPr>
          <p:nvPr/>
        </p:nvSpPr>
        <p:spPr>
          <a:xfrm>
            <a:off x="919119" y="72657"/>
            <a:ext cx="10353762" cy="1257300"/>
          </a:xfrm>
          <a:prstGeom prst="rect">
            <a:avLst/>
          </a:prstGeom>
        </p:spPr>
        <p:txBody>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Preorder Meals</a:t>
            </a:r>
            <a:endParaRPr lang="en-IN" dirty="0"/>
          </a:p>
        </p:txBody>
      </p:sp>
    </p:spTree>
    <p:extLst>
      <p:ext uri="{BB962C8B-B14F-4D97-AF65-F5344CB8AC3E}">
        <p14:creationId xmlns:p14="http://schemas.microsoft.com/office/powerpoint/2010/main" val="27952989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B9499-4CF1-483F-A228-B3D65978B1ED}"/>
              </a:ext>
            </a:extLst>
          </p:cNvPr>
          <p:cNvSpPr>
            <a:spLocks noGrp="1"/>
          </p:cNvSpPr>
          <p:nvPr>
            <p:ph type="title"/>
          </p:nvPr>
        </p:nvSpPr>
        <p:spPr/>
        <p:txBody>
          <a:bodyPr/>
          <a:lstStyle/>
          <a:p>
            <a:r>
              <a:rPr lang="en-US" dirty="0"/>
              <a:t>Payment details page</a:t>
            </a:r>
            <a:endParaRPr lang="en-IN" dirty="0"/>
          </a:p>
        </p:txBody>
      </p:sp>
      <p:pic>
        <p:nvPicPr>
          <p:cNvPr id="3" name="Picture 2">
            <a:extLst>
              <a:ext uri="{FF2B5EF4-FFF2-40B4-BE49-F238E27FC236}">
                <a16:creationId xmlns:a16="http://schemas.microsoft.com/office/drawing/2014/main" id="{367C6B2B-76A4-4EDC-BF48-A5BCC5CA9E1A}"/>
              </a:ext>
            </a:extLst>
          </p:cNvPr>
          <p:cNvPicPr>
            <a:picLocks noChangeAspect="1"/>
          </p:cNvPicPr>
          <p:nvPr/>
        </p:nvPicPr>
        <p:blipFill>
          <a:blip r:embed="rId2"/>
          <a:stretch>
            <a:fillRect/>
          </a:stretch>
        </p:blipFill>
        <p:spPr>
          <a:xfrm>
            <a:off x="2819400" y="1970087"/>
            <a:ext cx="6908799" cy="4278313"/>
          </a:xfrm>
          <a:prstGeom prst="rect">
            <a:avLst/>
          </a:prstGeom>
        </p:spPr>
      </p:pic>
    </p:spTree>
    <p:extLst>
      <p:ext uri="{BB962C8B-B14F-4D97-AF65-F5344CB8AC3E}">
        <p14:creationId xmlns:p14="http://schemas.microsoft.com/office/powerpoint/2010/main" val="2520031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EB936-687B-4E88-8F45-7FD29AF6B232}"/>
              </a:ext>
            </a:extLst>
          </p:cNvPr>
          <p:cNvSpPr>
            <a:spLocks noGrp="1"/>
          </p:cNvSpPr>
          <p:nvPr>
            <p:ph type="title"/>
          </p:nvPr>
        </p:nvSpPr>
        <p:spPr/>
        <p:txBody>
          <a:bodyPr/>
          <a:lstStyle/>
          <a:p>
            <a:r>
              <a:rPr lang="en-US" dirty="0"/>
              <a:t>Order confirmation and receipt</a:t>
            </a:r>
            <a:endParaRPr lang="en-IN" dirty="0"/>
          </a:p>
        </p:txBody>
      </p:sp>
      <p:pic>
        <p:nvPicPr>
          <p:cNvPr id="4" name="Picture 3">
            <a:extLst>
              <a:ext uri="{FF2B5EF4-FFF2-40B4-BE49-F238E27FC236}">
                <a16:creationId xmlns:a16="http://schemas.microsoft.com/office/drawing/2014/main" id="{72C794F2-7CBE-44F1-B2FA-9432C0CC92A7}"/>
              </a:ext>
            </a:extLst>
          </p:cNvPr>
          <p:cNvPicPr>
            <a:picLocks noChangeAspect="1"/>
          </p:cNvPicPr>
          <p:nvPr/>
        </p:nvPicPr>
        <p:blipFill>
          <a:blip r:embed="rId2"/>
          <a:stretch>
            <a:fillRect/>
          </a:stretch>
        </p:blipFill>
        <p:spPr>
          <a:xfrm>
            <a:off x="1790700" y="1630680"/>
            <a:ext cx="8534400" cy="4617720"/>
          </a:xfrm>
          <a:prstGeom prst="rect">
            <a:avLst/>
          </a:prstGeom>
        </p:spPr>
      </p:pic>
    </p:spTree>
    <p:extLst>
      <p:ext uri="{BB962C8B-B14F-4D97-AF65-F5344CB8AC3E}">
        <p14:creationId xmlns:p14="http://schemas.microsoft.com/office/powerpoint/2010/main" val="2783919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C3C4-C3B3-4874-876C-3A6BCB6C06B9}"/>
              </a:ext>
            </a:extLst>
          </p:cNvPr>
          <p:cNvSpPr>
            <a:spLocks noGrp="1"/>
          </p:cNvSpPr>
          <p:nvPr>
            <p:ph type="title"/>
          </p:nvPr>
        </p:nvSpPr>
        <p:spPr/>
        <p:txBody>
          <a:bodyPr/>
          <a:lstStyle/>
          <a:p>
            <a:r>
              <a:rPr lang="en-US" dirty="0"/>
              <a:t>Sign In Page </a:t>
            </a:r>
            <a:endParaRPr lang="en-IN" dirty="0"/>
          </a:p>
        </p:txBody>
      </p:sp>
      <p:pic>
        <p:nvPicPr>
          <p:cNvPr id="3" name="Picture 2">
            <a:extLst>
              <a:ext uri="{FF2B5EF4-FFF2-40B4-BE49-F238E27FC236}">
                <a16:creationId xmlns:a16="http://schemas.microsoft.com/office/drawing/2014/main" id="{FE40819E-BEAC-4BA3-A3B4-3C8F2B9A11AE}"/>
              </a:ext>
            </a:extLst>
          </p:cNvPr>
          <p:cNvPicPr>
            <a:picLocks noChangeAspect="1"/>
          </p:cNvPicPr>
          <p:nvPr/>
        </p:nvPicPr>
        <p:blipFill>
          <a:blip r:embed="rId2"/>
          <a:stretch>
            <a:fillRect/>
          </a:stretch>
        </p:blipFill>
        <p:spPr>
          <a:xfrm>
            <a:off x="2171700" y="1866900"/>
            <a:ext cx="7962900" cy="4102100"/>
          </a:xfrm>
          <a:prstGeom prst="rect">
            <a:avLst/>
          </a:prstGeom>
        </p:spPr>
      </p:pic>
    </p:spTree>
    <p:extLst>
      <p:ext uri="{BB962C8B-B14F-4D97-AF65-F5344CB8AC3E}">
        <p14:creationId xmlns:p14="http://schemas.microsoft.com/office/powerpoint/2010/main" val="520496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8FB62-2B87-40F5-A12F-67A1DA137858}"/>
              </a:ext>
            </a:extLst>
          </p:cNvPr>
          <p:cNvSpPr>
            <a:spLocks noGrp="1"/>
          </p:cNvSpPr>
          <p:nvPr>
            <p:ph type="title"/>
          </p:nvPr>
        </p:nvSpPr>
        <p:spPr/>
        <p:txBody>
          <a:bodyPr/>
          <a:lstStyle/>
          <a:p>
            <a:r>
              <a:rPr lang="en-US" dirty="0"/>
              <a:t>Event Partner Landing Page</a:t>
            </a:r>
            <a:endParaRPr lang="en-IN" dirty="0"/>
          </a:p>
        </p:txBody>
      </p:sp>
      <p:pic>
        <p:nvPicPr>
          <p:cNvPr id="3" name="Picture 2">
            <a:extLst>
              <a:ext uri="{FF2B5EF4-FFF2-40B4-BE49-F238E27FC236}">
                <a16:creationId xmlns:a16="http://schemas.microsoft.com/office/drawing/2014/main" id="{59849B93-23DE-45FA-816A-DDB70F244A91}"/>
              </a:ext>
            </a:extLst>
          </p:cNvPr>
          <p:cNvPicPr>
            <a:picLocks noChangeAspect="1"/>
          </p:cNvPicPr>
          <p:nvPr/>
        </p:nvPicPr>
        <p:blipFill>
          <a:blip r:embed="rId2"/>
          <a:stretch>
            <a:fillRect/>
          </a:stretch>
        </p:blipFill>
        <p:spPr>
          <a:xfrm>
            <a:off x="385396" y="2120900"/>
            <a:ext cx="11623728" cy="3238500"/>
          </a:xfrm>
          <a:prstGeom prst="rect">
            <a:avLst/>
          </a:prstGeom>
        </p:spPr>
      </p:pic>
    </p:spTree>
    <p:extLst>
      <p:ext uri="{BB962C8B-B14F-4D97-AF65-F5344CB8AC3E}">
        <p14:creationId xmlns:p14="http://schemas.microsoft.com/office/powerpoint/2010/main" val="190726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BEC82-F620-4472-932F-F706A675EE99}"/>
              </a:ext>
            </a:extLst>
          </p:cNvPr>
          <p:cNvSpPr>
            <a:spLocks noGrp="1"/>
          </p:cNvSpPr>
          <p:nvPr>
            <p:ph type="title"/>
          </p:nvPr>
        </p:nvSpPr>
        <p:spPr/>
        <p:txBody>
          <a:bodyPr/>
          <a:lstStyle/>
          <a:p>
            <a:r>
              <a:rPr lang="en-US" dirty="0"/>
              <a:t>Event Listing Page</a:t>
            </a:r>
            <a:endParaRPr lang="en-IN" dirty="0"/>
          </a:p>
        </p:txBody>
      </p:sp>
      <p:pic>
        <p:nvPicPr>
          <p:cNvPr id="3" name="Picture 2">
            <a:extLst>
              <a:ext uri="{FF2B5EF4-FFF2-40B4-BE49-F238E27FC236}">
                <a16:creationId xmlns:a16="http://schemas.microsoft.com/office/drawing/2014/main" id="{EBBB196F-BE6F-4545-BD7C-6A8F0AC9C905}"/>
              </a:ext>
            </a:extLst>
          </p:cNvPr>
          <p:cNvPicPr>
            <a:picLocks noChangeAspect="1"/>
          </p:cNvPicPr>
          <p:nvPr/>
        </p:nvPicPr>
        <p:blipFill>
          <a:blip r:embed="rId2"/>
          <a:stretch>
            <a:fillRect/>
          </a:stretch>
        </p:blipFill>
        <p:spPr>
          <a:xfrm>
            <a:off x="1511299" y="1642427"/>
            <a:ext cx="9756257" cy="4605973"/>
          </a:xfrm>
          <a:prstGeom prst="rect">
            <a:avLst/>
          </a:prstGeom>
        </p:spPr>
      </p:pic>
    </p:spTree>
    <p:extLst>
      <p:ext uri="{BB962C8B-B14F-4D97-AF65-F5344CB8AC3E}">
        <p14:creationId xmlns:p14="http://schemas.microsoft.com/office/powerpoint/2010/main" val="1907821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D1B2-809F-4B2F-9F32-4A972341CF73}"/>
              </a:ext>
            </a:extLst>
          </p:cNvPr>
          <p:cNvSpPr>
            <a:spLocks noGrp="1"/>
          </p:cNvSpPr>
          <p:nvPr>
            <p:ph type="title"/>
          </p:nvPr>
        </p:nvSpPr>
        <p:spPr/>
        <p:txBody>
          <a:bodyPr/>
          <a:lstStyle/>
          <a:p>
            <a:r>
              <a:rPr lang="en-US" dirty="0"/>
              <a:t>Register An Event page</a:t>
            </a:r>
            <a:endParaRPr lang="en-IN" dirty="0"/>
          </a:p>
        </p:txBody>
      </p:sp>
      <p:pic>
        <p:nvPicPr>
          <p:cNvPr id="4" name="Picture 3">
            <a:extLst>
              <a:ext uri="{FF2B5EF4-FFF2-40B4-BE49-F238E27FC236}">
                <a16:creationId xmlns:a16="http://schemas.microsoft.com/office/drawing/2014/main" id="{83C0DBA7-183E-45AD-98B0-82506D7A1419}"/>
              </a:ext>
            </a:extLst>
          </p:cNvPr>
          <p:cNvPicPr>
            <a:picLocks noChangeAspect="1"/>
          </p:cNvPicPr>
          <p:nvPr/>
        </p:nvPicPr>
        <p:blipFill>
          <a:blip r:embed="rId2"/>
          <a:stretch>
            <a:fillRect/>
          </a:stretch>
        </p:blipFill>
        <p:spPr>
          <a:xfrm>
            <a:off x="2814918" y="1634508"/>
            <a:ext cx="6858000" cy="5041265"/>
          </a:xfrm>
          <a:prstGeom prst="rect">
            <a:avLst/>
          </a:prstGeom>
        </p:spPr>
      </p:pic>
    </p:spTree>
    <p:extLst>
      <p:ext uri="{BB962C8B-B14F-4D97-AF65-F5344CB8AC3E}">
        <p14:creationId xmlns:p14="http://schemas.microsoft.com/office/powerpoint/2010/main" val="2337103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3F1C63-21B1-4715-9A75-4E5E60C3ACD9}"/>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10"/>
            <a:ext cx="6104622" cy="6857990"/>
          </a:xfrm>
          <a:prstGeom prst="rect">
            <a:avLst/>
          </a:prstGeom>
        </p:spPr>
      </p:pic>
      <p:sp>
        <p:nvSpPr>
          <p:cNvPr id="3" name="TextBox 2">
            <a:extLst>
              <a:ext uri="{FF2B5EF4-FFF2-40B4-BE49-F238E27FC236}">
                <a16:creationId xmlns:a16="http://schemas.microsoft.com/office/drawing/2014/main" id="{57E96C4C-590A-4951-A622-8FDEEC4F0E82}"/>
              </a:ext>
            </a:extLst>
          </p:cNvPr>
          <p:cNvSpPr txBox="1"/>
          <p:nvPr/>
        </p:nvSpPr>
        <p:spPr>
          <a:xfrm>
            <a:off x="6225988" y="268941"/>
            <a:ext cx="5966012" cy="5355312"/>
          </a:xfrm>
          <a:prstGeom prst="rect">
            <a:avLst/>
          </a:prstGeom>
          <a:noFill/>
        </p:spPr>
        <p:txBody>
          <a:bodyPr wrap="square" rtlCol="0">
            <a:spAutoFit/>
          </a:bodyPr>
          <a:lstStyle/>
          <a:p>
            <a:pPr algn="just"/>
            <a:endParaRPr lang="en-US" dirty="0">
              <a:latin typeface="+mj-l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US" dirty="0">
                <a:latin typeface="+mj-lt"/>
              </a:rPr>
              <a:t>Year after the lockdown has affected and influenced the way of  living for all the people in United States , There was a trend that followed .</a:t>
            </a:r>
          </a:p>
          <a:p>
            <a:pPr marL="285750" indent="-285750">
              <a:buFont typeface="Wingdings" panose="05000000000000000000" pitchFamily="2" charset="2"/>
              <a:buChar char="v"/>
            </a:pPr>
            <a:endParaRPr lang="en-US" dirty="0">
              <a:latin typeface="+mj-lt"/>
            </a:endParaRPr>
          </a:p>
          <a:p>
            <a:pPr marL="285750" indent="-285750">
              <a:buFont typeface="Wingdings" panose="05000000000000000000" pitchFamily="2" charset="2"/>
              <a:buChar char="v"/>
            </a:pPr>
            <a:r>
              <a:rPr lang="en-US" dirty="0">
                <a:effectLst/>
                <a:latin typeface="+mj-lt"/>
              </a:rPr>
              <a:t>The study found that digital ticket purchases increased by 18.7% in 2018, while tickets purchased at the event venues and box office decreased by 5.4%.</a:t>
            </a:r>
          </a:p>
          <a:p>
            <a:pPr marL="285750" indent="-285750">
              <a:buFont typeface="Wingdings" panose="05000000000000000000" pitchFamily="2" charset="2"/>
              <a:buChar char="v"/>
            </a:pPr>
            <a:endParaRPr lang="en-US" dirty="0">
              <a:latin typeface="+mj-lt"/>
            </a:endParaRPr>
          </a:p>
          <a:p>
            <a:pPr marL="285750" indent="-285750">
              <a:buFont typeface="Wingdings" panose="05000000000000000000" pitchFamily="2" charset="2"/>
              <a:buChar char="v"/>
            </a:pPr>
            <a:r>
              <a:rPr lang="en-US" sz="1800" dirty="0">
                <a:effectLst/>
                <a:latin typeface="+mj-lt"/>
                <a:ea typeface="Calibri" panose="020F0502020204030204" pitchFamily="34" charset="0"/>
                <a:cs typeface="Times New Roman" panose="02020603050405020304" pitchFamily="18" charset="0"/>
              </a:rPr>
              <a:t>In these fast-paced overly competitive times, we are gradually shifting to a digital age. We read the news online, we shop online, we order food online and so on. But why stop there? Why not extend this to other sectors too? </a:t>
            </a:r>
            <a:endParaRPr lang="en-US" dirty="0">
              <a:latin typeface="+mj-lt"/>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endParaRPr lang="en-US" sz="1800" dirty="0">
              <a:effectLst/>
              <a:latin typeface="+mj-lt"/>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US" sz="1800" dirty="0">
                <a:effectLst/>
                <a:latin typeface="+mj-lt"/>
                <a:ea typeface="Calibri" panose="020F0502020204030204" pitchFamily="34" charset="0"/>
                <a:cs typeface="Times New Roman" panose="02020603050405020304" pitchFamily="18" charset="0"/>
              </a:rPr>
              <a:t>Go Tickets is one such online platform that enables the users to view listing of events/shows online, based on their location, the type of show they’re interested in, duration of the event etc. </a:t>
            </a:r>
            <a:endParaRPr lang="en-IN" sz="1800"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4" name="TextBox 3">
            <a:extLst>
              <a:ext uri="{FF2B5EF4-FFF2-40B4-BE49-F238E27FC236}">
                <a16:creationId xmlns:a16="http://schemas.microsoft.com/office/drawing/2014/main" id="{5344EADD-4263-44AC-A197-33879DFE9E6F}"/>
              </a:ext>
            </a:extLst>
          </p:cNvPr>
          <p:cNvSpPr txBox="1"/>
          <p:nvPr/>
        </p:nvSpPr>
        <p:spPr>
          <a:xfrm>
            <a:off x="336176" y="268941"/>
            <a:ext cx="5499848" cy="646331"/>
          </a:xfrm>
          <a:prstGeom prst="rect">
            <a:avLst/>
          </a:prstGeom>
          <a:noFill/>
        </p:spPr>
        <p:txBody>
          <a:bodyPr wrap="square" rtlCol="0">
            <a:spAutoFit/>
          </a:bodyPr>
          <a:lstStyle/>
          <a:p>
            <a:r>
              <a:rPr lang="en-US" sz="3600" dirty="0">
                <a:solidFill>
                  <a:schemeClr val="bg2"/>
                </a:solidFill>
              </a:rPr>
              <a:t>Problem Statement </a:t>
            </a:r>
            <a:endParaRPr lang="en-IN" sz="3600" dirty="0">
              <a:solidFill>
                <a:schemeClr val="bg2"/>
              </a:solidFill>
            </a:endParaRPr>
          </a:p>
        </p:txBody>
      </p:sp>
    </p:spTree>
    <p:extLst>
      <p:ext uri="{BB962C8B-B14F-4D97-AF65-F5344CB8AC3E}">
        <p14:creationId xmlns:p14="http://schemas.microsoft.com/office/powerpoint/2010/main" val="3914390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0BB4-CD2E-4C83-9623-CCF21E92B2BA}"/>
              </a:ext>
            </a:extLst>
          </p:cNvPr>
          <p:cNvSpPr>
            <a:spLocks noGrp="1"/>
          </p:cNvSpPr>
          <p:nvPr>
            <p:ph type="title"/>
          </p:nvPr>
        </p:nvSpPr>
        <p:spPr/>
        <p:txBody>
          <a:bodyPr/>
          <a:lstStyle/>
          <a:p>
            <a:r>
              <a:rPr lang="en-US" dirty="0"/>
              <a:t>Event registered successfully</a:t>
            </a:r>
            <a:endParaRPr lang="en-IN" dirty="0"/>
          </a:p>
        </p:txBody>
      </p:sp>
      <p:pic>
        <p:nvPicPr>
          <p:cNvPr id="3" name="Picture 2">
            <a:extLst>
              <a:ext uri="{FF2B5EF4-FFF2-40B4-BE49-F238E27FC236}">
                <a16:creationId xmlns:a16="http://schemas.microsoft.com/office/drawing/2014/main" id="{FE4461C3-4BDF-4E91-914D-64C868252A6E}"/>
              </a:ext>
            </a:extLst>
          </p:cNvPr>
          <p:cNvPicPr>
            <a:picLocks noChangeAspect="1"/>
          </p:cNvPicPr>
          <p:nvPr/>
        </p:nvPicPr>
        <p:blipFill>
          <a:blip r:embed="rId2"/>
          <a:stretch>
            <a:fillRect/>
          </a:stretch>
        </p:blipFill>
        <p:spPr>
          <a:xfrm>
            <a:off x="2159000" y="1880347"/>
            <a:ext cx="8178800" cy="4584700"/>
          </a:xfrm>
          <a:prstGeom prst="rect">
            <a:avLst/>
          </a:prstGeom>
        </p:spPr>
      </p:pic>
    </p:spTree>
    <p:extLst>
      <p:ext uri="{BB962C8B-B14F-4D97-AF65-F5344CB8AC3E}">
        <p14:creationId xmlns:p14="http://schemas.microsoft.com/office/powerpoint/2010/main" val="3026903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C3C4-C3B3-4874-876C-3A6BCB6C06B9}"/>
              </a:ext>
            </a:extLst>
          </p:cNvPr>
          <p:cNvSpPr>
            <a:spLocks noGrp="1"/>
          </p:cNvSpPr>
          <p:nvPr>
            <p:ph type="title"/>
          </p:nvPr>
        </p:nvSpPr>
        <p:spPr/>
        <p:txBody>
          <a:bodyPr/>
          <a:lstStyle/>
          <a:p>
            <a:r>
              <a:rPr lang="en-US" dirty="0"/>
              <a:t>Sign In Page </a:t>
            </a:r>
            <a:endParaRPr lang="en-IN" dirty="0"/>
          </a:p>
        </p:txBody>
      </p:sp>
      <p:pic>
        <p:nvPicPr>
          <p:cNvPr id="3" name="Picture 2">
            <a:extLst>
              <a:ext uri="{FF2B5EF4-FFF2-40B4-BE49-F238E27FC236}">
                <a16:creationId xmlns:a16="http://schemas.microsoft.com/office/drawing/2014/main" id="{FE40819E-BEAC-4BA3-A3B4-3C8F2B9A11AE}"/>
              </a:ext>
            </a:extLst>
          </p:cNvPr>
          <p:cNvPicPr>
            <a:picLocks noChangeAspect="1"/>
          </p:cNvPicPr>
          <p:nvPr/>
        </p:nvPicPr>
        <p:blipFill>
          <a:blip r:embed="rId2"/>
          <a:stretch>
            <a:fillRect/>
          </a:stretch>
        </p:blipFill>
        <p:spPr>
          <a:xfrm>
            <a:off x="2171700" y="1866900"/>
            <a:ext cx="7962900" cy="4102100"/>
          </a:xfrm>
          <a:prstGeom prst="rect">
            <a:avLst/>
          </a:prstGeom>
        </p:spPr>
      </p:pic>
    </p:spTree>
    <p:extLst>
      <p:ext uri="{BB962C8B-B14F-4D97-AF65-F5344CB8AC3E}">
        <p14:creationId xmlns:p14="http://schemas.microsoft.com/office/powerpoint/2010/main" val="3760600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5B8CA-163B-4868-AB75-4E2F49C6B41F}"/>
              </a:ext>
            </a:extLst>
          </p:cNvPr>
          <p:cNvSpPr>
            <a:spLocks noGrp="1"/>
          </p:cNvSpPr>
          <p:nvPr>
            <p:ph type="title"/>
          </p:nvPr>
        </p:nvSpPr>
        <p:spPr/>
        <p:txBody>
          <a:bodyPr/>
          <a:lstStyle/>
          <a:p>
            <a:r>
              <a:rPr lang="en-US" dirty="0"/>
              <a:t>Admin landing page</a:t>
            </a:r>
            <a:endParaRPr lang="en-IN" dirty="0"/>
          </a:p>
        </p:txBody>
      </p:sp>
      <p:pic>
        <p:nvPicPr>
          <p:cNvPr id="4" name="Picture 3">
            <a:extLst>
              <a:ext uri="{FF2B5EF4-FFF2-40B4-BE49-F238E27FC236}">
                <a16:creationId xmlns:a16="http://schemas.microsoft.com/office/drawing/2014/main" id="{3AB52C8B-89A1-42D2-8FDD-A656B9D7164A}"/>
              </a:ext>
            </a:extLst>
          </p:cNvPr>
          <p:cNvPicPr>
            <a:picLocks noChangeAspect="1"/>
          </p:cNvPicPr>
          <p:nvPr/>
        </p:nvPicPr>
        <p:blipFill>
          <a:blip r:embed="rId2"/>
          <a:stretch>
            <a:fillRect/>
          </a:stretch>
        </p:blipFill>
        <p:spPr>
          <a:xfrm>
            <a:off x="1003300" y="1885734"/>
            <a:ext cx="9955891" cy="3791166"/>
          </a:xfrm>
          <a:prstGeom prst="rect">
            <a:avLst/>
          </a:prstGeom>
        </p:spPr>
      </p:pic>
    </p:spTree>
    <p:extLst>
      <p:ext uri="{BB962C8B-B14F-4D97-AF65-F5344CB8AC3E}">
        <p14:creationId xmlns:p14="http://schemas.microsoft.com/office/powerpoint/2010/main" val="2394038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90156-5655-46FA-9B1D-5DCE561E4B52}"/>
              </a:ext>
            </a:extLst>
          </p:cNvPr>
          <p:cNvSpPr>
            <a:spLocks noGrp="1"/>
          </p:cNvSpPr>
          <p:nvPr>
            <p:ph type="title"/>
          </p:nvPr>
        </p:nvSpPr>
        <p:spPr/>
        <p:txBody>
          <a:bodyPr/>
          <a:lstStyle/>
          <a:p>
            <a:r>
              <a:rPr lang="en-US" dirty="0"/>
              <a:t>Admin events approval page</a:t>
            </a:r>
            <a:endParaRPr lang="en-IN" dirty="0"/>
          </a:p>
        </p:txBody>
      </p:sp>
      <p:pic>
        <p:nvPicPr>
          <p:cNvPr id="4" name="Picture 3">
            <a:extLst>
              <a:ext uri="{FF2B5EF4-FFF2-40B4-BE49-F238E27FC236}">
                <a16:creationId xmlns:a16="http://schemas.microsoft.com/office/drawing/2014/main" id="{3916403B-393E-4002-9E9E-11039AFF9CCD}"/>
              </a:ext>
            </a:extLst>
          </p:cNvPr>
          <p:cNvPicPr>
            <a:picLocks noChangeAspect="1"/>
          </p:cNvPicPr>
          <p:nvPr/>
        </p:nvPicPr>
        <p:blipFill>
          <a:blip r:embed="rId2"/>
          <a:stretch>
            <a:fillRect/>
          </a:stretch>
        </p:blipFill>
        <p:spPr>
          <a:xfrm>
            <a:off x="1405845" y="2195255"/>
            <a:ext cx="9735909" cy="3686689"/>
          </a:xfrm>
          <a:prstGeom prst="rect">
            <a:avLst/>
          </a:prstGeom>
        </p:spPr>
      </p:pic>
    </p:spTree>
    <p:extLst>
      <p:ext uri="{BB962C8B-B14F-4D97-AF65-F5344CB8AC3E}">
        <p14:creationId xmlns:p14="http://schemas.microsoft.com/office/powerpoint/2010/main" val="2490597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274F7-11CE-4656-8DEB-7177C7F16D62}"/>
              </a:ext>
            </a:extLst>
          </p:cNvPr>
          <p:cNvSpPr>
            <a:spLocks noGrp="1"/>
          </p:cNvSpPr>
          <p:nvPr>
            <p:ph type="title"/>
          </p:nvPr>
        </p:nvSpPr>
        <p:spPr/>
        <p:txBody>
          <a:bodyPr/>
          <a:lstStyle/>
          <a:p>
            <a:r>
              <a:rPr lang="en-US" dirty="0"/>
              <a:t>Admin events denied page</a:t>
            </a:r>
            <a:endParaRPr lang="en-IN" dirty="0"/>
          </a:p>
        </p:txBody>
      </p:sp>
      <p:pic>
        <p:nvPicPr>
          <p:cNvPr id="4" name="Picture 3">
            <a:extLst>
              <a:ext uri="{FF2B5EF4-FFF2-40B4-BE49-F238E27FC236}">
                <a16:creationId xmlns:a16="http://schemas.microsoft.com/office/drawing/2014/main" id="{D36743FE-3DA9-41D1-870D-6BE9B40B8EBE}"/>
              </a:ext>
            </a:extLst>
          </p:cNvPr>
          <p:cNvPicPr>
            <a:picLocks noChangeAspect="1"/>
          </p:cNvPicPr>
          <p:nvPr/>
        </p:nvPicPr>
        <p:blipFill>
          <a:blip r:embed="rId2"/>
          <a:stretch>
            <a:fillRect/>
          </a:stretch>
        </p:blipFill>
        <p:spPr>
          <a:xfrm>
            <a:off x="1208432" y="1866900"/>
            <a:ext cx="9764488" cy="4467849"/>
          </a:xfrm>
          <a:prstGeom prst="rect">
            <a:avLst/>
          </a:prstGeom>
        </p:spPr>
      </p:pic>
    </p:spTree>
    <p:extLst>
      <p:ext uri="{BB962C8B-B14F-4D97-AF65-F5344CB8AC3E}">
        <p14:creationId xmlns:p14="http://schemas.microsoft.com/office/powerpoint/2010/main" val="35608986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lumMod val="85000"/>
                <a:lumOff val="15000"/>
              </a:schemeClr>
            </a:gs>
            <a:gs pos="84000">
              <a:schemeClr val="tx1">
                <a:lumMod val="50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7A3F9-B018-4314-888A-574A7425F4F1}"/>
              </a:ext>
            </a:extLst>
          </p:cNvPr>
          <p:cNvSpPr txBox="1"/>
          <p:nvPr/>
        </p:nvSpPr>
        <p:spPr>
          <a:xfrm>
            <a:off x="320488" y="352709"/>
            <a:ext cx="1104003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Goudy Old Style"/>
                <a:ea typeface="+mn-ea"/>
                <a:cs typeface="+mn-cs"/>
              </a:rPr>
              <a:t>                                       </a:t>
            </a:r>
            <a:r>
              <a:rPr kumimoji="0" lang="en-IN" sz="3600" b="0" i="0" u="sng" strike="noStrike" kern="1200" cap="none" spc="0" normalizeH="0" baseline="0" noProof="0" dirty="0">
                <a:ln>
                  <a:noFill/>
                </a:ln>
                <a:solidFill>
                  <a:prstClr val="white"/>
                </a:solidFill>
                <a:effectLst/>
                <a:uLnTx/>
                <a:uFillTx/>
                <a:latin typeface="Goudy Old Style"/>
                <a:ea typeface="+mn-ea"/>
                <a:cs typeface="+mn-cs"/>
              </a:rPr>
              <a:t>Future Scope</a:t>
            </a:r>
            <a:endParaRPr kumimoji="0" lang="en-IN" sz="3600" b="1" i="0" u="sng"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4" name="TextBox 3">
            <a:extLst>
              <a:ext uri="{FF2B5EF4-FFF2-40B4-BE49-F238E27FC236}">
                <a16:creationId xmlns:a16="http://schemas.microsoft.com/office/drawing/2014/main" id="{B91160C8-8E1C-4E13-AF0F-C174D734F027}"/>
              </a:ext>
            </a:extLst>
          </p:cNvPr>
          <p:cNvSpPr txBox="1"/>
          <p:nvPr/>
        </p:nvSpPr>
        <p:spPr>
          <a:xfrm>
            <a:off x="575982" y="1519311"/>
            <a:ext cx="11226812" cy="4524315"/>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sz="2400" dirty="0">
                <a:solidFill>
                  <a:prstClr val="white"/>
                </a:solidFill>
                <a:latin typeface="Open Sans" panose="020B0606030504020204" pitchFamily="34" charset="0"/>
                <a:ea typeface="Open Sans" panose="020B0606030504020204" pitchFamily="34" charset="0"/>
                <a:cs typeface="Open Sans" panose="020B0606030504020204" pitchFamily="34" charset="0"/>
              </a:rPr>
              <a:t>W</a:t>
            </a:r>
            <a:r>
              <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e would like to add few points to explain future scope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 traffic from users who just want to browse through the website and not buy tickets to any event could be managed better.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If in future we are able to apply Machine learning to predict a user</a:t>
            </a:r>
            <a:r>
              <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 preferences , we could customize the event page for each user after they log into the system. This would in turn result in strengthening one to one connection with the brand.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In order to prevent customers from unsubscribing, we can build automated campaigns for different user segments based on their order history.</a:t>
            </a:r>
          </a:p>
        </p:txBody>
      </p:sp>
    </p:spTree>
    <p:extLst>
      <p:ext uri="{BB962C8B-B14F-4D97-AF65-F5344CB8AC3E}">
        <p14:creationId xmlns:p14="http://schemas.microsoft.com/office/powerpoint/2010/main" val="66889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lumMod val="85000"/>
                <a:lumOff val="15000"/>
              </a:schemeClr>
            </a:gs>
            <a:gs pos="84000">
              <a:schemeClr val="tx1">
                <a:lumMod val="50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7A3F9-B018-4314-888A-574A7425F4F1}"/>
              </a:ext>
            </a:extLst>
          </p:cNvPr>
          <p:cNvSpPr txBox="1"/>
          <p:nvPr/>
        </p:nvSpPr>
        <p:spPr>
          <a:xfrm>
            <a:off x="320488" y="352709"/>
            <a:ext cx="1104003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0" i="0" u="none" strike="noStrike" kern="1200" cap="none" spc="0" normalizeH="0" baseline="0" noProof="0" dirty="0">
                <a:ln>
                  <a:noFill/>
                </a:ln>
                <a:solidFill>
                  <a:prstClr val="white"/>
                </a:solidFill>
                <a:effectLst/>
                <a:uLnTx/>
                <a:uFillTx/>
                <a:latin typeface="Goudy Old Style"/>
                <a:ea typeface="+mn-ea"/>
                <a:cs typeface="+mn-cs"/>
              </a:rPr>
              <a:t>                                       </a:t>
            </a:r>
            <a:r>
              <a:rPr lang="en-IN" sz="3600" u="sng" dirty="0">
                <a:solidFill>
                  <a:prstClr val="white"/>
                </a:solidFill>
                <a:latin typeface="Goudy Old Style"/>
              </a:rPr>
              <a:t>Conclusion</a:t>
            </a:r>
            <a:endParaRPr kumimoji="0" lang="en-IN" sz="3600" b="1" i="0" u="sng"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5" name="TextBox 4">
            <a:extLst>
              <a:ext uri="{FF2B5EF4-FFF2-40B4-BE49-F238E27FC236}">
                <a16:creationId xmlns:a16="http://schemas.microsoft.com/office/drawing/2014/main" id="{0D684178-CFF5-4B04-8AB4-4C1C4627C7A9}"/>
              </a:ext>
            </a:extLst>
          </p:cNvPr>
          <p:cNvSpPr txBox="1"/>
          <p:nvPr/>
        </p:nvSpPr>
        <p:spPr>
          <a:xfrm>
            <a:off x="510988" y="1028343"/>
            <a:ext cx="11537577" cy="5632311"/>
          </a:xfrm>
          <a:prstGeom prst="rect">
            <a:avLst/>
          </a:prstGeom>
          <a:noFill/>
        </p:spPr>
        <p:txBody>
          <a:bodyPr wrap="square">
            <a:spAutoFit/>
          </a:bodyPr>
          <a:lstStyle/>
          <a:p>
            <a:pPr marL="342900" indent="-342900">
              <a:buFont typeface="Arial" panose="020B0604020202020204" pitchFamily="34" charset="0"/>
              <a:buChar char="•"/>
            </a:pPr>
            <a:r>
              <a:rPr lang="en-US" sz="2400" dirty="0">
                <a:effectLst/>
                <a:latin typeface="Open Sans" panose="020B0606030504020204" pitchFamily="34" charset="0"/>
                <a:ea typeface="Open Sans" panose="020B0606030504020204" pitchFamily="34" charset="0"/>
                <a:cs typeface="Open Sans" panose="020B0606030504020204" pitchFamily="34" charset="0"/>
              </a:rPr>
              <a:t>We have built our project based on the core principles of system analysis and design. Using problem-solving strategy, that includes glimpsing at the more extensive system, we were able to break our project into different parts based on different players and sorting out how they work to accomplish a single objective.</a:t>
            </a:r>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a:effectLst/>
                <a:latin typeface="Open Sans" panose="020B0606030504020204" pitchFamily="34" charset="0"/>
                <a:ea typeface="Open Sans" panose="020B0606030504020204" pitchFamily="34" charset="0"/>
                <a:cs typeface="Open Sans" panose="020B0606030504020204" pitchFamily="34" charset="0"/>
              </a:rPr>
              <a:t>The crux of effectively building a system with the right organization of data is to understand how different players view it.</a:t>
            </a:r>
          </a:p>
          <a:p>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a:effectLst/>
                <a:latin typeface="Open Sans" panose="020B0606030504020204" pitchFamily="34" charset="0"/>
                <a:ea typeface="Open Sans" panose="020B0606030504020204" pitchFamily="34" charset="0"/>
                <a:cs typeface="Open Sans" panose="020B0606030504020204" pitchFamily="34" charset="0"/>
              </a:rPr>
              <a:t>It can be done if requirements are defined in terms of a clear understanding of the inherent structure of the enterprise's data.</a:t>
            </a:r>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pPr marL="342900" indent="-342900">
              <a:buFont typeface="Arial" panose="020B0604020202020204" pitchFamily="34" charset="0"/>
              <a:buChar char="•"/>
            </a:pPr>
            <a:r>
              <a:rPr lang="en-US" sz="2400" dirty="0">
                <a:effectLst/>
                <a:latin typeface="Open Sans" panose="020B0606030504020204" pitchFamily="34" charset="0"/>
                <a:ea typeface="Open Sans" panose="020B0606030504020204" pitchFamily="34" charset="0"/>
                <a:cs typeface="Open Sans" panose="020B0606030504020204" pitchFamily="34" charset="0"/>
              </a:rPr>
              <a:t>So, in conclusion, we can say that system analysis involves significant stages in the growth of any system by detailing the requirements that satisfy present requirements along with alterations in the future.</a:t>
            </a:r>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90055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3F1C63-21B1-4715-9A75-4E5E60C3ACD9}"/>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10"/>
            <a:ext cx="6104622" cy="6857990"/>
          </a:xfrm>
          <a:prstGeom prst="rect">
            <a:avLst/>
          </a:prstGeom>
        </p:spPr>
      </p:pic>
      <p:sp>
        <p:nvSpPr>
          <p:cNvPr id="3" name="TextBox 2">
            <a:extLst>
              <a:ext uri="{FF2B5EF4-FFF2-40B4-BE49-F238E27FC236}">
                <a16:creationId xmlns:a16="http://schemas.microsoft.com/office/drawing/2014/main" id="{57E96C4C-590A-4951-A622-8FDEEC4F0E82}"/>
              </a:ext>
            </a:extLst>
          </p:cNvPr>
          <p:cNvSpPr txBox="1"/>
          <p:nvPr/>
        </p:nvSpPr>
        <p:spPr>
          <a:xfrm>
            <a:off x="6172200" y="0"/>
            <a:ext cx="5966012" cy="6740307"/>
          </a:xfrm>
          <a:prstGeom prst="rect">
            <a:avLst/>
          </a:prstGeom>
          <a:noFill/>
        </p:spPr>
        <p:txBody>
          <a:bodyPr wrap="square" rtlCol="0">
            <a:spAutoFit/>
          </a:bodyPr>
          <a:lstStyle/>
          <a:p>
            <a:pPr marL="285750" indent="-285750">
              <a:buFont typeface="Wingdings" panose="05000000000000000000" pitchFamily="2" charset="2"/>
              <a:buChar char="v"/>
            </a:pPr>
            <a:endParaRPr lang="en-US" dirty="0">
              <a:latin typeface="+mj-lt"/>
            </a:endParaRPr>
          </a:p>
          <a:p>
            <a:endParaRPr lang="en-US" dirty="0">
              <a:latin typeface="+mj-lt"/>
            </a:endParaRPr>
          </a:p>
          <a:p>
            <a:pPr marL="285750" indent="-285750">
              <a:buFont typeface="Wingdings" panose="05000000000000000000" pitchFamily="2" charset="2"/>
              <a:buChar char="v"/>
            </a:pPr>
            <a:r>
              <a:rPr lang="en-US" dirty="0">
                <a:latin typeface="+mj-lt"/>
                <a:ea typeface="Calibri" panose="020F0502020204030204" pitchFamily="34" charset="0"/>
                <a:cs typeface="Times New Roman" panose="02020603050405020304" pitchFamily="18" charset="0"/>
              </a:rPr>
              <a:t>Go Tickets</a:t>
            </a:r>
            <a:r>
              <a:rPr lang="en-US" sz="1800" dirty="0">
                <a:effectLst/>
                <a:latin typeface="+mj-lt"/>
                <a:ea typeface="Calibri" panose="020F0502020204030204" pitchFamily="34" charset="0"/>
                <a:cs typeface="Times New Roman" panose="02020603050405020304" pitchFamily="18" charset="0"/>
              </a:rPr>
              <a:t> helps the users to choose amongst an array of events happening around them, book tickets for the same in advance, get discounts and get an overall simplified user experience.</a:t>
            </a:r>
          </a:p>
          <a:p>
            <a:pPr marL="285750" indent="-285750">
              <a:buFont typeface="Wingdings" panose="05000000000000000000" pitchFamily="2" charset="2"/>
              <a:buChar char="v"/>
            </a:pPr>
            <a:endParaRPr lang="en-IN" sz="1800" dirty="0">
              <a:effectLst/>
              <a:latin typeface="+mj-l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US" sz="1800" dirty="0">
                <a:effectLst/>
                <a:latin typeface="+mj-lt"/>
                <a:ea typeface="Calibri" panose="020F0502020204030204" pitchFamily="34" charset="0"/>
                <a:cs typeface="Times New Roman" panose="02020603050405020304" pitchFamily="18" charset="0"/>
              </a:rPr>
              <a:t>But we don’t stop there. ..Along with the customers, we have other end users too – they are our event partners. </a:t>
            </a:r>
          </a:p>
          <a:p>
            <a:pPr marL="285750" indent="-285750">
              <a:buFont typeface="Wingdings" panose="05000000000000000000" pitchFamily="2" charset="2"/>
              <a:buChar char="v"/>
            </a:pPr>
            <a:endParaRPr lang="en-US" dirty="0">
              <a:latin typeface="+mj-l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US" sz="1800" dirty="0">
                <a:effectLst/>
                <a:latin typeface="+mj-lt"/>
                <a:ea typeface="Calibri" panose="020F0502020204030204" pitchFamily="34" charset="0"/>
                <a:cs typeface="Times New Roman" panose="02020603050405020304" pitchFamily="18" charset="0"/>
              </a:rPr>
              <a:t>From a local event like a stand-up comedy show to multi-national events like music concerts, every event deserves awareness and recognition. </a:t>
            </a:r>
          </a:p>
          <a:p>
            <a:pPr marL="285750" indent="-285750">
              <a:buFont typeface="Wingdings" panose="05000000000000000000" pitchFamily="2" charset="2"/>
              <a:buChar char="v"/>
            </a:pPr>
            <a:endParaRPr lang="en-US" dirty="0">
              <a:latin typeface="+mj-l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US" sz="1800" dirty="0">
                <a:effectLst/>
                <a:latin typeface="+mj-lt"/>
                <a:ea typeface="Calibri" panose="020F0502020204030204" pitchFamily="34" charset="0"/>
                <a:cs typeface="Times New Roman" panose="02020603050405020304" pitchFamily="18" charset="0"/>
              </a:rPr>
              <a:t>In order to make sure that the local art doesn’t get lost in the pool of competition, our website showcases them on the dashboard to catch user’s attention. </a:t>
            </a:r>
          </a:p>
          <a:p>
            <a:pPr marL="285750" indent="-285750">
              <a:buFont typeface="Wingdings" panose="05000000000000000000" pitchFamily="2" charset="2"/>
              <a:buChar char="v"/>
            </a:pPr>
            <a:endParaRPr lang="en-IN" sz="1800" dirty="0">
              <a:effectLst/>
              <a:latin typeface="+mj-lt"/>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v"/>
            </a:pPr>
            <a:r>
              <a:rPr lang="en-US" sz="1800" dirty="0">
                <a:effectLst/>
                <a:latin typeface="+mj-lt"/>
                <a:ea typeface="Calibri" panose="020F0502020204030204" pitchFamily="34" charset="0"/>
                <a:cs typeface="Times New Roman" panose="02020603050405020304" pitchFamily="18" charset="0"/>
              </a:rPr>
              <a:t>To sum it up, we make event/show listing and booking more comprehensive and user-friendly.</a:t>
            </a:r>
            <a:endParaRPr lang="en-IN" sz="1800" dirty="0">
              <a:effectLst/>
              <a:latin typeface="+mj-lt"/>
              <a:ea typeface="Calibri" panose="020F0502020204030204" pitchFamily="34" charset="0"/>
              <a:cs typeface="Times New Roman" panose="02020603050405020304" pitchFamily="18" charset="0"/>
            </a:endParaRPr>
          </a:p>
          <a:p>
            <a:endParaRPr lang="en-US" dirty="0">
              <a:latin typeface="+mj-lt"/>
            </a:endParaRPr>
          </a:p>
          <a:p>
            <a:endParaRPr lang="en-US" dirty="0">
              <a:latin typeface="+mj-lt"/>
            </a:endParaRPr>
          </a:p>
          <a:p>
            <a:endParaRPr lang="en-US" dirty="0">
              <a:latin typeface="+mj-lt"/>
            </a:endParaRPr>
          </a:p>
          <a:p>
            <a:pPr marL="285750" indent="-28575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5344EADD-4263-44AC-A197-33879DFE9E6F}"/>
              </a:ext>
            </a:extLst>
          </p:cNvPr>
          <p:cNvSpPr txBox="1"/>
          <p:nvPr/>
        </p:nvSpPr>
        <p:spPr>
          <a:xfrm>
            <a:off x="336176" y="268941"/>
            <a:ext cx="5499848" cy="1200329"/>
          </a:xfrm>
          <a:prstGeom prst="rect">
            <a:avLst/>
          </a:prstGeom>
          <a:noFill/>
        </p:spPr>
        <p:txBody>
          <a:bodyPr wrap="square" rtlCol="0">
            <a:spAutoFit/>
          </a:bodyPr>
          <a:lstStyle/>
          <a:p>
            <a:r>
              <a:rPr lang="en-US" sz="3600" dirty="0">
                <a:solidFill>
                  <a:schemeClr val="bg2"/>
                </a:solidFill>
              </a:rPr>
              <a:t>Business Requirement &amp; Proposal</a:t>
            </a:r>
            <a:endParaRPr lang="en-IN" sz="3600" dirty="0">
              <a:solidFill>
                <a:schemeClr val="bg2"/>
              </a:solidFill>
            </a:endParaRPr>
          </a:p>
        </p:txBody>
      </p:sp>
    </p:spTree>
    <p:extLst>
      <p:ext uri="{BB962C8B-B14F-4D97-AF65-F5344CB8AC3E}">
        <p14:creationId xmlns:p14="http://schemas.microsoft.com/office/powerpoint/2010/main" val="3230611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3F1C63-21B1-4715-9A75-4E5E60C3ACD9}"/>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10"/>
            <a:ext cx="6104622" cy="6857990"/>
          </a:xfrm>
          <a:prstGeom prst="rect">
            <a:avLst/>
          </a:prstGeom>
        </p:spPr>
      </p:pic>
      <p:sp>
        <p:nvSpPr>
          <p:cNvPr id="3" name="TextBox 2">
            <a:extLst>
              <a:ext uri="{FF2B5EF4-FFF2-40B4-BE49-F238E27FC236}">
                <a16:creationId xmlns:a16="http://schemas.microsoft.com/office/drawing/2014/main" id="{57E96C4C-590A-4951-A622-8FDEEC4F0E82}"/>
              </a:ext>
            </a:extLst>
          </p:cNvPr>
          <p:cNvSpPr txBox="1"/>
          <p:nvPr/>
        </p:nvSpPr>
        <p:spPr>
          <a:xfrm>
            <a:off x="6225988" y="268941"/>
            <a:ext cx="5966012" cy="5632311"/>
          </a:xfrm>
          <a:prstGeom prst="rect">
            <a:avLst/>
          </a:prstGeom>
          <a:noFill/>
        </p:spPr>
        <p:txBody>
          <a:bodyPr wrap="square" rtlCol="0">
            <a:spAutoFit/>
          </a:bodyPr>
          <a:lstStyle/>
          <a:p>
            <a:pPr algn="just"/>
            <a:endParaRPr lang="en-US" dirty="0"/>
          </a:p>
          <a:p>
            <a:r>
              <a:rPr lang="en-US" dirty="0">
                <a:effectLst/>
                <a:latin typeface="+mj-lt"/>
                <a:ea typeface="Calibri" panose="020F0502020204030204" pitchFamily="34" charset="0"/>
                <a:cs typeface="Times New Roman" panose="02020603050405020304" pitchFamily="18" charset="0"/>
              </a:rPr>
              <a:t>Go Tickets has two primary users:</a:t>
            </a:r>
            <a:endParaRPr lang="en-IN" dirty="0">
              <a:effectLst/>
              <a:latin typeface="+mj-lt"/>
              <a:ea typeface="Calibri" panose="020F0502020204030204" pitchFamily="34" charset="0"/>
              <a:cs typeface="Times New Roman" panose="02020603050405020304" pitchFamily="18" charset="0"/>
            </a:endParaRPr>
          </a:p>
          <a:p>
            <a:r>
              <a:rPr lang="en-US" dirty="0">
                <a:effectLst/>
                <a:latin typeface="+mj-lt"/>
                <a:ea typeface="Calibri" panose="020F0502020204030204" pitchFamily="34" charset="0"/>
                <a:cs typeface="Times New Roman" panose="02020603050405020304" pitchFamily="18" charset="0"/>
              </a:rPr>
              <a:t> </a:t>
            </a:r>
            <a:endParaRPr lang="en-IN" dirty="0">
              <a:effectLst/>
              <a:latin typeface="+mj-lt"/>
              <a:ea typeface="Calibri" panose="020F0502020204030204" pitchFamily="34" charset="0"/>
              <a:cs typeface="Times New Roman" panose="02020603050405020304" pitchFamily="18" charset="0"/>
            </a:endParaRPr>
          </a:p>
          <a:p>
            <a:r>
              <a:rPr lang="en-US" b="1" u="sng" dirty="0">
                <a:effectLst/>
                <a:latin typeface="+mj-lt"/>
                <a:ea typeface="Calibri" panose="020F0502020204030204" pitchFamily="34" charset="0"/>
                <a:cs typeface="Times New Roman" panose="02020603050405020304" pitchFamily="18" charset="0"/>
              </a:rPr>
              <a:t>Customer: </a:t>
            </a:r>
          </a:p>
          <a:p>
            <a:pPr marL="285750" indent="-285750">
              <a:buFont typeface="Arial" panose="020B0604020202020204" pitchFamily="34" charset="0"/>
              <a:buChar char="•"/>
            </a:pPr>
            <a:r>
              <a:rPr lang="en-US" dirty="0">
                <a:effectLst/>
                <a:latin typeface="+mj-lt"/>
                <a:ea typeface="Calibri" panose="020F0502020204030204" pitchFamily="34" charset="0"/>
                <a:cs typeface="Times New Roman" panose="02020603050405020304" pitchFamily="18" charset="0"/>
              </a:rPr>
              <a:t>Our system enables them to view events/shows online and book tickets for the same. </a:t>
            </a:r>
          </a:p>
          <a:p>
            <a:pPr marL="285750" indent="-285750">
              <a:buFont typeface="Arial" panose="020B0604020202020204" pitchFamily="34" charset="0"/>
              <a:buChar char="•"/>
            </a:pPr>
            <a:endParaRPr lang="en-US" dirty="0">
              <a:effectLst/>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effectLst/>
                <a:latin typeface="+mj-lt"/>
                <a:ea typeface="Calibri" panose="020F0502020204030204" pitchFamily="34" charset="0"/>
                <a:cs typeface="Times New Roman" panose="02020603050405020304" pitchFamily="18" charset="0"/>
              </a:rPr>
              <a:t>The customer can additionally order food/beverages online along with the event ticket booking. </a:t>
            </a:r>
          </a:p>
          <a:p>
            <a:pPr marL="285750" indent="-285750">
              <a:buFont typeface="Arial" panose="020B0604020202020204" pitchFamily="34" charset="0"/>
              <a:buChar char="•"/>
            </a:pPr>
            <a:endParaRPr lang="en-US" dirty="0">
              <a:effectLst/>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mj-lt"/>
                <a:ea typeface="Calibri" panose="020F0502020204030204" pitchFamily="34" charset="0"/>
                <a:cs typeface="Times New Roman" panose="02020603050405020304" pitchFamily="18" charset="0"/>
              </a:rPr>
              <a:t>Customers can also </a:t>
            </a:r>
            <a:r>
              <a:rPr lang="en-US" dirty="0">
                <a:effectLst/>
                <a:latin typeface="+mj-lt"/>
                <a:ea typeface="Calibri" panose="020F0502020204030204" pitchFamily="34" charset="0"/>
                <a:cs typeface="Times New Roman" panose="02020603050405020304" pitchFamily="18" charset="0"/>
              </a:rPr>
              <a:t>provide feedback for the events they view and we offer discounts to our regular customers.</a:t>
            </a:r>
            <a:endParaRPr lang="en-IN" dirty="0">
              <a:effectLst/>
              <a:latin typeface="+mj-lt"/>
              <a:ea typeface="Calibri" panose="020F0502020204030204" pitchFamily="34" charset="0"/>
              <a:cs typeface="Times New Roman" panose="02020603050405020304" pitchFamily="18" charset="0"/>
            </a:endParaRPr>
          </a:p>
          <a:p>
            <a:r>
              <a:rPr lang="en-US" dirty="0">
                <a:effectLst/>
                <a:latin typeface="+mj-lt"/>
                <a:ea typeface="Calibri" panose="020F0502020204030204" pitchFamily="34" charset="0"/>
                <a:cs typeface="Times New Roman" panose="02020603050405020304" pitchFamily="18" charset="0"/>
              </a:rPr>
              <a:t> </a:t>
            </a:r>
            <a:endParaRPr lang="en-IN" dirty="0">
              <a:effectLst/>
              <a:latin typeface="+mj-lt"/>
              <a:ea typeface="Calibri" panose="020F0502020204030204" pitchFamily="34" charset="0"/>
              <a:cs typeface="Times New Roman" panose="02020603050405020304" pitchFamily="18" charset="0"/>
            </a:endParaRPr>
          </a:p>
          <a:p>
            <a:r>
              <a:rPr lang="en-US" b="1" u="sng" dirty="0">
                <a:effectLst/>
                <a:latin typeface="+mj-lt"/>
                <a:ea typeface="Calibri" panose="020F0502020204030204" pitchFamily="34" charset="0"/>
                <a:cs typeface="Times New Roman" panose="02020603050405020304" pitchFamily="18" charset="0"/>
              </a:rPr>
              <a:t>Event partner: </a:t>
            </a:r>
          </a:p>
          <a:p>
            <a:pPr marL="285750" indent="-285750">
              <a:buFont typeface="Arial" panose="020B0604020202020204" pitchFamily="34" charset="0"/>
              <a:buChar char="•"/>
            </a:pPr>
            <a:r>
              <a:rPr lang="en-US" dirty="0">
                <a:effectLst/>
                <a:latin typeface="+mj-lt"/>
                <a:ea typeface="Calibri" panose="020F0502020204030204" pitchFamily="34" charset="0"/>
                <a:cs typeface="Times New Roman" panose="02020603050405020304" pitchFamily="18" charset="0"/>
              </a:rPr>
              <a:t>Our system enables them to list their events/ shows along with the description onto our page. </a:t>
            </a:r>
          </a:p>
          <a:p>
            <a:pPr marL="285750" indent="-285750">
              <a:buFont typeface="Arial" panose="020B0604020202020204" pitchFamily="34" charset="0"/>
              <a:buChar char="•"/>
            </a:pPr>
            <a:endParaRPr lang="en-US" dirty="0">
              <a:effectLst/>
              <a:latin typeface="+mj-l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effectLst/>
                <a:latin typeface="+mj-lt"/>
                <a:ea typeface="Calibri" panose="020F0502020204030204" pitchFamily="34" charset="0"/>
                <a:cs typeface="Times New Roman" panose="02020603050405020304" pitchFamily="18" charset="0"/>
              </a:rPr>
              <a:t>They are charged annually for the subscription they prefer and provided by user feedback for their events.</a:t>
            </a:r>
            <a:endParaRPr lang="en-IN" dirty="0">
              <a:effectLst/>
              <a:latin typeface="+mj-lt"/>
              <a:ea typeface="Calibri" panose="020F0502020204030204" pitchFamily="34" charset="0"/>
              <a:cs typeface="Times New Roman" panose="02020603050405020304" pitchFamily="18" charset="0"/>
            </a:endParaRPr>
          </a:p>
          <a:p>
            <a:pPr algn="just"/>
            <a:endParaRPr lang="en-US" dirty="0"/>
          </a:p>
        </p:txBody>
      </p:sp>
      <p:sp>
        <p:nvSpPr>
          <p:cNvPr id="4" name="TextBox 3">
            <a:extLst>
              <a:ext uri="{FF2B5EF4-FFF2-40B4-BE49-F238E27FC236}">
                <a16:creationId xmlns:a16="http://schemas.microsoft.com/office/drawing/2014/main" id="{5344EADD-4263-44AC-A197-33879DFE9E6F}"/>
              </a:ext>
            </a:extLst>
          </p:cNvPr>
          <p:cNvSpPr txBox="1"/>
          <p:nvPr/>
        </p:nvSpPr>
        <p:spPr>
          <a:xfrm>
            <a:off x="336176" y="268941"/>
            <a:ext cx="5499848" cy="646331"/>
          </a:xfrm>
          <a:prstGeom prst="rect">
            <a:avLst/>
          </a:prstGeom>
          <a:noFill/>
        </p:spPr>
        <p:txBody>
          <a:bodyPr wrap="square" rtlCol="0">
            <a:spAutoFit/>
          </a:bodyPr>
          <a:lstStyle/>
          <a:p>
            <a:r>
              <a:rPr lang="en-US" sz="3600" dirty="0">
                <a:solidFill>
                  <a:schemeClr val="bg2"/>
                </a:solidFill>
              </a:rPr>
              <a:t> Scope of the system</a:t>
            </a:r>
            <a:endParaRPr lang="en-IN" sz="3600" dirty="0">
              <a:solidFill>
                <a:schemeClr val="bg2"/>
              </a:solidFill>
            </a:endParaRPr>
          </a:p>
        </p:txBody>
      </p:sp>
    </p:spTree>
    <p:extLst>
      <p:ext uri="{BB962C8B-B14F-4D97-AF65-F5344CB8AC3E}">
        <p14:creationId xmlns:p14="http://schemas.microsoft.com/office/powerpoint/2010/main" val="218609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85000"/>
                <a:lumOff val="15000"/>
              </a:schemeClr>
            </a:gs>
            <a:gs pos="100000">
              <a:schemeClr val="tx1">
                <a:lumMod val="50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44EADD-4263-44AC-A197-33879DFE9E6F}"/>
              </a:ext>
            </a:extLst>
          </p:cNvPr>
          <p:cNvSpPr txBox="1"/>
          <p:nvPr/>
        </p:nvSpPr>
        <p:spPr>
          <a:xfrm>
            <a:off x="4397188" y="302602"/>
            <a:ext cx="5499848" cy="584775"/>
          </a:xfrm>
          <a:prstGeom prst="rect">
            <a:avLst/>
          </a:prstGeom>
          <a:noFill/>
        </p:spPr>
        <p:txBody>
          <a:bodyPr wrap="square" rtlCol="0">
            <a:spAutoFit/>
          </a:bodyPr>
          <a:lstStyle/>
          <a:p>
            <a:r>
              <a:rPr lang="en-US" sz="3200" dirty="0"/>
              <a:t>System Request</a:t>
            </a:r>
            <a:endParaRPr lang="en-IN" sz="3200" dirty="0"/>
          </a:p>
        </p:txBody>
      </p:sp>
      <p:pic>
        <p:nvPicPr>
          <p:cNvPr id="5" name="Picture 4">
            <a:extLst>
              <a:ext uri="{FF2B5EF4-FFF2-40B4-BE49-F238E27FC236}">
                <a16:creationId xmlns:a16="http://schemas.microsoft.com/office/drawing/2014/main" id="{21E31619-A7C3-4EBE-99F5-68056555E379}"/>
              </a:ext>
            </a:extLst>
          </p:cNvPr>
          <p:cNvPicPr>
            <a:picLocks noChangeAspect="1"/>
          </p:cNvPicPr>
          <p:nvPr/>
        </p:nvPicPr>
        <p:blipFill>
          <a:blip r:embed="rId2"/>
          <a:stretch>
            <a:fillRect/>
          </a:stretch>
        </p:blipFill>
        <p:spPr>
          <a:xfrm>
            <a:off x="2393577" y="887377"/>
            <a:ext cx="7180730" cy="5718054"/>
          </a:xfrm>
          <a:prstGeom prst="rect">
            <a:avLst/>
          </a:prstGeom>
        </p:spPr>
      </p:pic>
    </p:spTree>
    <p:extLst>
      <p:ext uri="{BB962C8B-B14F-4D97-AF65-F5344CB8AC3E}">
        <p14:creationId xmlns:p14="http://schemas.microsoft.com/office/powerpoint/2010/main" val="407825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lumMod val="85000"/>
                <a:lumOff val="15000"/>
              </a:schemeClr>
            </a:gs>
            <a:gs pos="84000">
              <a:schemeClr val="tx1">
                <a:lumMod val="50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7A3F9-B018-4314-888A-574A7425F4F1}"/>
              </a:ext>
            </a:extLst>
          </p:cNvPr>
          <p:cNvSpPr txBox="1"/>
          <p:nvPr/>
        </p:nvSpPr>
        <p:spPr>
          <a:xfrm>
            <a:off x="732118" y="548341"/>
            <a:ext cx="11040035" cy="1200329"/>
          </a:xfrm>
          <a:prstGeom prst="rect">
            <a:avLst/>
          </a:prstGeom>
          <a:noFill/>
        </p:spPr>
        <p:txBody>
          <a:bodyPr wrap="square" rtlCol="0">
            <a:spAutoFit/>
          </a:bodyPr>
          <a:lstStyle/>
          <a:p>
            <a:pPr algn="ctr">
              <a:defRPr/>
            </a:pPr>
            <a:r>
              <a:rPr lang="en-US" sz="3600" b="1" u="sng" dirty="0"/>
              <a:t>Context Diagram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5" name="Picture 4">
            <a:extLst>
              <a:ext uri="{FF2B5EF4-FFF2-40B4-BE49-F238E27FC236}">
                <a16:creationId xmlns:a16="http://schemas.microsoft.com/office/drawing/2014/main" id="{C6E09311-9EDA-41D5-9F2E-79E4501D71F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3135" y="1235374"/>
            <a:ext cx="6858000" cy="5074285"/>
          </a:xfrm>
          <a:prstGeom prst="rect">
            <a:avLst/>
          </a:prstGeom>
          <a:noFill/>
          <a:ln>
            <a:noFill/>
          </a:ln>
        </p:spPr>
      </p:pic>
    </p:spTree>
    <p:extLst>
      <p:ext uri="{BB962C8B-B14F-4D97-AF65-F5344CB8AC3E}">
        <p14:creationId xmlns:p14="http://schemas.microsoft.com/office/powerpoint/2010/main" val="1584051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lumMod val="85000"/>
                <a:lumOff val="15000"/>
              </a:schemeClr>
            </a:gs>
            <a:gs pos="84000">
              <a:schemeClr val="tx1">
                <a:lumMod val="50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7A3F9-B018-4314-888A-574A7425F4F1}"/>
              </a:ext>
            </a:extLst>
          </p:cNvPr>
          <p:cNvSpPr txBox="1"/>
          <p:nvPr/>
        </p:nvSpPr>
        <p:spPr>
          <a:xfrm>
            <a:off x="605118" y="497541"/>
            <a:ext cx="11040035" cy="769441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                                                                                     </a:t>
            </a:r>
            <a:r>
              <a:rPr kumimoji="0" lang="en-US" sz="3600" b="1" i="0" u="sng" strike="noStrike" kern="1200" cap="none" spc="0" normalizeH="0" baseline="0" noProof="0" dirty="0">
                <a:ln>
                  <a:noFill/>
                </a:ln>
                <a:solidFill>
                  <a:prstClr val="white"/>
                </a:solidFill>
                <a:effectLst/>
                <a:uLnTx/>
                <a:uFillTx/>
                <a:latin typeface="Goudy Old Style"/>
                <a:ea typeface="+mn-ea"/>
                <a:cs typeface="+mn-cs"/>
              </a:rPr>
              <a:t>Use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u="sng" dirty="0">
                <a:solidFill>
                  <a:prstClr val="white"/>
                </a:solidFill>
                <a:latin typeface="Goudy Old Style"/>
              </a:rPr>
              <a:t>UC1</a:t>
            </a:r>
            <a:endParaRPr kumimoji="0" lang="en-US" sz="3600" b="1" i="0" u="sng"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R="0" lvl="0" algn="l" defTabSz="914400" rtl="0" eaLnBrk="1" fontAlgn="auto" latinLnBrk="0" hangingPunct="1">
              <a:lnSpc>
                <a:spcPct val="100000"/>
              </a:lnSpc>
              <a:spcBef>
                <a:spcPts val="0"/>
              </a:spcBef>
              <a:spcAft>
                <a:spcPts val="0"/>
              </a:spcAft>
              <a:buClrTx/>
              <a:buSzTx/>
              <a:tabLst/>
              <a:defRPr/>
            </a:pPr>
            <a:r>
              <a:rPr lang="en-IN" sz="2400" dirty="0">
                <a:solidFill>
                  <a:prstClr val="white"/>
                </a:solidFill>
                <a:latin typeface="Open Sans" panose="020B0606030504020204" pitchFamily="34" charset="0"/>
                <a:ea typeface="Open Sans" panose="020B0606030504020204" pitchFamily="34" charset="0"/>
                <a:cs typeface="Open Sans" panose="020B0606030504020204" pitchFamily="34" charset="0"/>
              </a:rPr>
              <a:t>Create Account , Search ,Browse and select: </a:t>
            </a:r>
            <a:endPar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lvl="0" indent="-342900" fontAlgn="base">
              <a:buFont typeface="Arial" panose="020B0604020202020204" pitchFamily="34" charset="0"/>
              <a:buChar char="•"/>
            </a:pPr>
            <a:r>
              <a:rPr lang="en-IN" sz="2400" dirty="0">
                <a:effectLst/>
                <a:latin typeface="Open Sans" panose="020B0606030504020204" pitchFamily="34" charset="0"/>
                <a:ea typeface="Open Sans" panose="020B0606030504020204" pitchFamily="34" charset="0"/>
                <a:cs typeface="Open Sans" panose="020B0606030504020204" pitchFamily="34" charset="0"/>
              </a:rPr>
              <a:t>The user is allowed to create their own accounts on the website based on their role.</a:t>
            </a:r>
          </a:p>
          <a:p>
            <a:pPr marL="342900" lvl="0" indent="-342900" fontAlgn="base">
              <a:spcBef>
                <a:spcPts val="1200"/>
              </a:spcBef>
              <a:spcAft>
                <a:spcPts val="1200"/>
              </a:spcAft>
              <a:buFont typeface="Arial" panose="020B0604020202020204" pitchFamily="34" charset="0"/>
              <a:buChar char="•"/>
            </a:pPr>
            <a:r>
              <a:rPr lang="en-IN" sz="2400" dirty="0">
                <a:effectLst/>
                <a:latin typeface="Open Sans" panose="020B0606030504020204" pitchFamily="34" charset="0"/>
                <a:ea typeface="Open Sans" panose="020B0606030504020204" pitchFamily="34" charset="0"/>
                <a:cs typeface="Open Sans" panose="020B0606030504020204" pitchFamily="34" charset="0"/>
              </a:rPr>
              <a:t>The list of events is displayed on the website to the customer by extracting information from the event data store </a:t>
            </a:r>
          </a:p>
          <a:p>
            <a:pPr marL="342900" lvl="0" indent="-342900" fontAlgn="base">
              <a:spcBef>
                <a:spcPts val="1200"/>
              </a:spcBef>
              <a:spcAft>
                <a:spcPts val="1200"/>
              </a:spcAft>
              <a:buFont typeface="Arial" panose="020B0604020202020204" pitchFamily="34" charset="0"/>
              <a:buChar char="•"/>
            </a:pPr>
            <a:r>
              <a:rPr lang="en-IN" sz="2400" dirty="0">
                <a:effectLst/>
                <a:latin typeface="Open Sans" panose="020B0606030504020204" pitchFamily="34" charset="0"/>
                <a:ea typeface="Open Sans" panose="020B0606030504020204" pitchFamily="34" charset="0"/>
                <a:cs typeface="Open Sans" panose="020B0606030504020204" pitchFamily="34" charset="0"/>
              </a:rPr>
              <a:t>The system will allow the customers to browse and search from the event list based on venue, price, details, images and descriptions</a:t>
            </a:r>
          </a:p>
          <a:p>
            <a:pPr marL="342900" lvl="0" indent="-342900" fontAlgn="base">
              <a:spcBef>
                <a:spcPts val="1200"/>
              </a:spcBef>
              <a:spcAft>
                <a:spcPts val="1200"/>
              </a:spcAft>
              <a:buFont typeface="Arial" panose="020B0604020202020204" pitchFamily="34" charset="0"/>
              <a:buChar char="•"/>
            </a:pPr>
            <a:r>
              <a:rPr lang="en-IN" sz="2400" dirty="0">
                <a:effectLst/>
                <a:latin typeface="Open Sans" panose="020B0606030504020204" pitchFamily="34" charset="0"/>
                <a:ea typeface="Open Sans" panose="020B0606030504020204" pitchFamily="34" charset="0"/>
                <a:cs typeface="Open Sans" panose="020B0606030504020204" pitchFamily="34" charset="0"/>
              </a:rPr>
              <a:t>The system will allow the user to select one show/event at a time from the dashboard based on place, time, language of the movie, genre and format (2D,3D, IMAX2D). </a:t>
            </a:r>
          </a:p>
          <a:p>
            <a:pPr lvl="0" fontAlgn="base">
              <a:spcBef>
                <a:spcPts val="1200"/>
              </a:spcBef>
              <a:spcAft>
                <a:spcPts val="1200"/>
              </a:spcAft>
            </a:pPr>
            <a:endParaRPr lang="en-IN" sz="2400" dirty="0">
              <a:effectLst/>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p:txBody>
      </p:sp>
    </p:spTree>
    <p:extLst>
      <p:ext uri="{BB962C8B-B14F-4D97-AF65-F5344CB8AC3E}">
        <p14:creationId xmlns:p14="http://schemas.microsoft.com/office/powerpoint/2010/main" val="1498104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lumMod val="85000"/>
                <a:lumOff val="15000"/>
              </a:schemeClr>
            </a:gs>
            <a:gs pos="84000">
              <a:schemeClr val="tx1">
                <a:lumMod val="50000"/>
              </a:schemeClr>
            </a:gs>
            <a:gs pos="100000">
              <a:schemeClr val="accent5">
                <a:lumMod val="60000"/>
                <a:lumOff val="40000"/>
              </a:schemeClr>
            </a:gs>
          </a:gsLst>
          <a:lin ang="162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D7A3F9-B018-4314-888A-574A7425F4F1}"/>
              </a:ext>
            </a:extLst>
          </p:cNvPr>
          <p:cNvSpPr txBox="1"/>
          <p:nvPr/>
        </p:nvSpPr>
        <p:spPr>
          <a:xfrm>
            <a:off x="605118" y="497541"/>
            <a:ext cx="11040035" cy="55399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oudy Old Style"/>
                <a:ea typeface="+mn-ea"/>
                <a:cs typeface="+mn-cs"/>
              </a:rPr>
              <a:t>                                                                                     </a:t>
            </a:r>
            <a:r>
              <a:rPr kumimoji="0" lang="en-US" sz="3600" b="1" i="0" u="sng" strike="noStrike" kern="1200" cap="none" spc="0" normalizeH="0" baseline="0" noProof="0" dirty="0">
                <a:ln>
                  <a:noFill/>
                </a:ln>
                <a:solidFill>
                  <a:prstClr val="white"/>
                </a:solidFill>
                <a:effectLst/>
                <a:uLnTx/>
                <a:uFillTx/>
                <a:latin typeface="Goudy Old Style"/>
                <a:ea typeface="+mn-ea"/>
                <a:cs typeface="+mn-cs"/>
              </a:rPr>
              <a:t>Use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600" b="1" u="sng" dirty="0">
                <a:solidFill>
                  <a:prstClr val="white"/>
                </a:solidFill>
                <a:latin typeface="Goudy Old Style"/>
              </a:rPr>
              <a:t>UC1 (</a:t>
            </a:r>
            <a:r>
              <a:rPr lang="en-US" sz="3600" b="1" u="sng" dirty="0" err="1">
                <a:solidFill>
                  <a:prstClr val="white"/>
                </a:solidFill>
                <a:latin typeface="Goudy Old Style"/>
              </a:rPr>
              <a:t>contd</a:t>
            </a:r>
            <a:r>
              <a:rPr lang="en-US" sz="3600" b="1" u="sng" dirty="0">
                <a:solidFill>
                  <a:prstClr val="white"/>
                </a:solidFill>
                <a:latin typeface="Goudy Old Style"/>
              </a:rPr>
              <a:t>).</a:t>
            </a:r>
            <a:endParaRPr kumimoji="0" lang="en-US" sz="3600" b="1" i="0" u="sng"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sng"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base" latinLnBrk="0" hangingPunct="1">
              <a:lnSpc>
                <a:spcPct val="100000"/>
              </a:lnSpc>
              <a:spcBef>
                <a:spcPts val="1200"/>
              </a:spcBef>
              <a:spcAft>
                <a:spcPts val="120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 system will allow the user to select one or more seat preferences from the seating arrangements.</a:t>
            </a:r>
          </a:p>
          <a:p>
            <a:pPr marR="0" lvl="0" algn="l" defTabSz="914400" rtl="0" eaLnBrk="1" fontAlgn="auto" latinLnBrk="0" hangingPunct="1">
              <a:lnSpc>
                <a:spcPct val="100000"/>
              </a:lnSpc>
              <a:spcBef>
                <a:spcPts val="0"/>
              </a:spcBef>
              <a:spcAft>
                <a:spcPts val="0"/>
              </a:spcAft>
              <a:buClrTx/>
              <a:buSzTx/>
              <a:tabLst/>
              <a:defRPr/>
            </a:pPr>
            <a:br>
              <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base" latinLnBrk="0" hangingPunct="1">
              <a:lnSpc>
                <a:spcPct val="100000"/>
              </a:lnSpc>
              <a:spcBef>
                <a:spcPts val="1200"/>
              </a:spcBef>
              <a:spcAft>
                <a:spcPts val="1200"/>
              </a:spcAft>
              <a:buClrTx/>
              <a:buSzTx/>
              <a:buFont typeface="Arial" panose="020B0604020202020204" pitchFamily="34" charset="0"/>
              <a:buChar char="•"/>
              <a:tabLst/>
              <a:defRPr/>
            </a:pPr>
            <a:r>
              <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The system will allow the user to select one or more items from the “food &amp; beverages” menu for pre-booking meals</a:t>
            </a:r>
          </a:p>
          <a:p>
            <a:pPr marR="0" lvl="0" algn="l" defTabSz="914400" rtl="0" eaLnBrk="1" fontAlgn="base" latinLnBrk="0" hangingPunct="1">
              <a:lnSpc>
                <a:spcPct val="100000"/>
              </a:lnSpc>
              <a:spcBef>
                <a:spcPts val="1200"/>
              </a:spcBef>
              <a:spcAft>
                <a:spcPts val="1200"/>
              </a:spcAft>
              <a:buClrTx/>
              <a:buSzTx/>
              <a:tabLst/>
              <a:defRPr/>
            </a:pPr>
            <a:endParaRPr kumimoji="0" lang="en-IN" sz="2400" b="0" i="0" u="none" strike="noStrike" kern="1200" cap="none" spc="0"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Goudy Old Style"/>
              <a:ea typeface="+mn-ea"/>
              <a:cs typeface="+mn-cs"/>
            </a:endParaRPr>
          </a:p>
        </p:txBody>
      </p:sp>
    </p:spTree>
    <p:extLst>
      <p:ext uri="{BB962C8B-B14F-4D97-AF65-F5344CB8AC3E}">
        <p14:creationId xmlns:p14="http://schemas.microsoft.com/office/powerpoint/2010/main" val="30292165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{787D6207-30E1-44FF-9DA7-33B105D6D1A7}tf55705232_win32</Template>
  <TotalTime>3125</TotalTime>
  <Words>1155</Words>
  <Application>Microsoft Office PowerPoint</Application>
  <PresentationFormat>Widescreen</PresentationFormat>
  <Paragraphs>139</Paragraphs>
  <Slides>36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Goudy Old Style</vt:lpstr>
      <vt:lpstr>Open Sans</vt:lpstr>
      <vt:lpstr>Roboto</vt:lpstr>
      <vt:lpstr>Wingdings</vt:lpstr>
      <vt:lpstr>Wingdings 2</vt:lpstr>
      <vt:lpstr>SlateVTI</vt:lpstr>
      <vt:lpstr>Go Tickets (Ticketing portal)</vt:lpstr>
      <vt:lpstr>Index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Sign In Page </vt:lpstr>
      <vt:lpstr>Movie Booking Page</vt:lpstr>
      <vt:lpstr>PowerPoint Presentation</vt:lpstr>
      <vt:lpstr>PowerPoint Presentation</vt:lpstr>
      <vt:lpstr>PowerPoint Presentation</vt:lpstr>
      <vt:lpstr>Payment details page</vt:lpstr>
      <vt:lpstr>Order confirmation and receipt</vt:lpstr>
      <vt:lpstr>Sign In Page </vt:lpstr>
      <vt:lpstr>Event Partner Landing Page</vt:lpstr>
      <vt:lpstr>Event Listing Page</vt:lpstr>
      <vt:lpstr>Register An Event page</vt:lpstr>
      <vt:lpstr>Event registered successfully</vt:lpstr>
      <vt:lpstr>Sign In Page </vt:lpstr>
      <vt:lpstr>Admin landing page</vt:lpstr>
      <vt:lpstr>Admin events approval page</vt:lpstr>
      <vt:lpstr>Admin events denied page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 Tickets (Ticketing portal)</dc:title>
  <dc:creator>Kalyani Ambulkar</dc:creator>
  <cp:lastModifiedBy>Kalyani Ambulkar</cp:lastModifiedBy>
  <cp:revision>10</cp:revision>
  <dcterms:created xsi:type="dcterms:W3CDTF">2022-03-02T20:45:21Z</dcterms:created>
  <dcterms:modified xsi:type="dcterms:W3CDTF">2022-03-08T00:56:59Z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